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84" r:id="rId3"/>
  </p:sldMasterIdLst>
  <p:notesMasterIdLst>
    <p:notesMasterId r:id="rId39"/>
  </p:notesMasterIdLst>
  <p:handoutMasterIdLst>
    <p:handoutMasterId r:id="rId40"/>
  </p:handoutMasterIdLst>
  <p:sldIdLst>
    <p:sldId id="484" r:id="rId4"/>
    <p:sldId id="450" r:id="rId5"/>
    <p:sldId id="452" r:id="rId6"/>
    <p:sldId id="455" r:id="rId7"/>
    <p:sldId id="454" r:id="rId8"/>
    <p:sldId id="456" r:id="rId9"/>
    <p:sldId id="457" r:id="rId10"/>
    <p:sldId id="532" r:id="rId11"/>
    <p:sldId id="551" r:id="rId12"/>
    <p:sldId id="552" r:id="rId13"/>
    <p:sldId id="553" r:id="rId14"/>
    <p:sldId id="554" r:id="rId15"/>
    <p:sldId id="555" r:id="rId16"/>
    <p:sldId id="556" r:id="rId17"/>
    <p:sldId id="557" r:id="rId18"/>
    <p:sldId id="558" r:id="rId19"/>
    <p:sldId id="559" r:id="rId20"/>
    <p:sldId id="560" r:id="rId21"/>
    <p:sldId id="561" r:id="rId22"/>
    <p:sldId id="562" r:id="rId23"/>
    <p:sldId id="563" r:id="rId24"/>
    <p:sldId id="504" r:id="rId25"/>
    <p:sldId id="505" r:id="rId26"/>
    <p:sldId id="506" r:id="rId27"/>
    <p:sldId id="507" r:id="rId28"/>
    <p:sldId id="508" r:id="rId29"/>
    <p:sldId id="509" r:id="rId30"/>
    <p:sldId id="510" r:id="rId31"/>
    <p:sldId id="511" r:id="rId32"/>
    <p:sldId id="512" r:id="rId33"/>
    <p:sldId id="514" r:id="rId34"/>
    <p:sldId id="515" r:id="rId35"/>
    <p:sldId id="516" r:id="rId36"/>
    <p:sldId id="518" r:id="rId37"/>
    <p:sldId id="533" r:id="rId38"/>
  </p:sldIdLst>
  <p:sldSz cx="9144000" cy="6858000" type="screen4x3"/>
  <p:notesSz cx="6858000" cy="97234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a:srgbClr val="FF5050"/>
    <a:srgbClr val="FF7C80"/>
    <a:srgbClr val="81B18A"/>
    <a:srgbClr val="B5E9C1"/>
    <a:srgbClr val="B4FEC6"/>
    <a:srgbClr val="C2E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24" autoAdjust="0"/>
  </p:normalViewPr>
  <p:slideViewPr>
    <p:cSldViewPr>
      <p:cViewPr varScale="1">
        <p:scale>
          <a:sx n="79" d="100"/>
          <a:sy n="79" d="100"/>
        </p:scale>
        <p:origin x="1546" y="5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5.wmf"/><Relationship Id="rId2" Type="http://schemas.openxmlformats.org/officeDocument/2006/relationships/image" Target="../media/image41.wmf"/><Relationship Id="rId1" Type="http://schemas.openxmlformats.org/officeDocument/2006/relationships/image" Target="../media/image51.wmf"/><Relationship Id="rId6" Type="http://schemas.openxmlformats.org/officeDocument/2006/relationships/image" Target="../media/image42.wmf"/><Relationship Id="rId5" Type="http://schemas.openxmlformats.org/officeDocument/2006/relationships/image" Target="../media/image53.wmf"/><Relationship Id="rId4" Type="http://schemas.openxmlformats.org/officeDocument/2006/relationships/image" Target="../media/image5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emf"/><Relationship Id="rId1" Type="http://schemas.openxmlformats.org/officeDocument/2006/relationships/image" Target="../media/image9.e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4"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72547" cy="486717"/>
          </a:xfrm>
          <a:prstGeom prst="rect">
            <a:avLst/>
          </a:prstGeom>
        </p:spPr>
        <p:txBody>
          <a:bodyPr vert="horz" lIns="90646" tIns="45323" rIns="90646" bIns="45323" rtlCol="0"/>
          <a:lstStyle>
            <a:lvl1pPr algn="l">
              <a:defRPr sz="1100"/>
            </a:lvl1pPr>
          </a:lstStyle>
          <a:p>
            <a:endParaRPr lang="ru-RU"/>
          </a:p>
        </p:txBody>
      </p:sp>
      <p:sp>
        <p:nvSpPr>
          <p:cNvPr id="3" name="Дата 2"/>
          <p:cNvSpPr>
            <a:spLocks noGrp="1"/>
          </p:cNvSpPr>
          <p:nvPr>
            <p:ph type="dt" sz="quarter" idx="1"/>
          </p:nvPr>
        </p:nvSpPr>
        <p:spPr>
          <a:xfrm>
            <a:off x="3883853" y="0"/>
            <a:ext cx="2972547" cy="486717"/>
          </a:xfrm>
          <a:prstGeom prst="rect">
            <a:avLst/>
          </a:prstGeom>
        </p:spPr>
        <p:txBody>
          <a:bodyPr vert="horz" lIns="90646" tIns="45323" rIns="90646" bIns="45323" rtlCol="0"/>
          <a:lstStyle>
            <a:lvl1pPr algn="r">
              <a:defRPr sz="1100"/>
            </a:lvl1pPr>
          </a:lstStyle>
          <a:p>
            <a:fld id="{6C906E6C-8920-45EF-8C35-C564130E3800}" type="datetimeFigureOut">
              <a:rPr lang="ru-RU" smtClean="0"/>
              <a:pPr/>
              <a:t>23.03.2020</a:t>
            </a:fld>
            <a:endParaRPr lang="ru-RU"/>
          </a:p>
        </p:txBody>
      </p:sp>
      <p:sp>
        <p:nvSpPr>
          <p:cNvPr id="4" name="Нижний колонтитул 3"/>
          <p:cNvSpPr>
            <a:spLocks noGrp="1"/>
          </p:cNvSpPr>
          <p:nvPr>
            <p:ph type="ftr" sz="quarter" idx="2"/>
          </p:nvPr>
        </p:nvSpPr>
        <p:spPr>
          <a:xfrm>
            <a:off x="1" y="9235167"/>
            <a:ext cx="2972547" cy="486716"/>
          </a:xfrm>
          <a:prstGeom prst="rect">
            <a:avLst/>
          </a:prstGeom>
        </p:spPr>
        <p:txBody>
          <a:bodyPr vert="horz" lIns="90646" tIns="45323" rIns="90646" bIns="45323" rtlCol="0" anchor="b"/>
          <a:lstStyle>
            <a:lvl1pPr algn="l">
              <a:defRPr sz="1100"/>
            </a:lvl1pPr>
          </a:lstStyle>
          <a:p>
            <a:endParaRPr lang="ru-RU"/>
          </a:p>
        </p:txBody>
      </p:sp>
      <p:sp>
        <p:nvSpPr>
          <p:cNvPr id="5" name="Номер слайда 4"/>
          <p:cNvSpPr>
            <a:spLocks noGrp="1"/>
          </p:cNvSpPr>
          <p:nvPr>
            <p:ph type="sldNum" sz="quarter" idx="3"/>
          </p:nvPr>
        </p:nvSpPr>
        <p:spPr>
          <a:xfrm>
            <a:off x="3883853" y="9235167"/>
            <a:ext cx="2972547" cy="486716"/>
          </a:xfrm>
          <a:prstGeom prst="rect">
            <a:avLst/>
          </a:prstGeom>
        </p:spPr>
        <p:txBody>
          <a:bodyPr vert="horz" lIns="90646" tIns="45323" rIns="90646" bIns="45323" rtlCol="0" anchor="b"/>
          <a:lstStyle>
            <a:lvl1pPr algn="r">
              <a:defRPr sz="1100"/>
            </a:lvl1pPr>
          </a:lstStyle>
          <a:p>
            <a:fld id="{31B9CBFE-AE8E-4DB7-BAF6-0D07DFEC2153}" type="slidenum">
              <a:rPr lang="ru-RU" smtClean="0"/>
              <a:pPr/>
              <a:t>‹#›</a:t>
            </a:fld>
            <a:endParaRPr lang="ru-RU"/>
          </a:p>
        </p:txBody>
      </p:sp>
    </p:spTree>
    <p:extLst>
      <p:ext uri="{BB962C8B-B14F-4D97-AF65-F5344CB8AC3E}">
        <p14:creationId xmlns:p14="http://schemas.microsoft.com/office/powerpoint/2010/main" val="680111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71800" cy="486172"/>
          </a:xfrm>
          <a:prstGeom prst="rect">
            <a:avLst/>
          </a:prstGeom>
        </p:spPr>
        <p:txBody>
          <a:bodyPr vert="horz" lIns="90646" tIns="45323" rIns="90646" bIns="45323" rtlCol="0"/>
          <a:lstStyle>
            <a:lvl1pPr algn="l">
              <a:defRPr sz="1100"/>
            </a:lvl1pPr>
          </a:lstStyle>
          <a:p>
            <a:endParaRPr lang="ru-RU"/>
          </a:p>
        </p:txBody>
      </p:sp>
      <p:sp>
        <p:nvSpPr>
          <p:cNvPr id="3" name="Дата 2"/>
          <p:cNvSpPr>
            <a:spLocks noGrp="1"/>
          </p:cNvSpPr>
          <p:nvPr>
            <p:ph type="dt" idx="1"/>
          </p:nvPr>
        </p:nvSpPr>
        <p:spPr>
          <a:xfrm>
            <a:off x="3884614" y="1"/>
            <a:ext cx="2971800" cy="486172"/>
          </a:xfrm>
          <a:prstGeom prst="rect">
            <a:avLst/>
          </a:prstGeom>
        </p:spPr>
        <p:txBody>
          <a:bodyPr vert="horz" lIns="90646" tIns="45323" rIns="90646" bIns="45323" rtlCol="0"/>
          <a:lstStyle>
            <a:lvl1pPr algn="r">
              <a:defRPr sz="1100"/>
            </a:lvl1pPr>
          </a:lstStyle>
          <a:p>
            <a:fld id="{476306E8-5342-44DD-B123-E169BDDCBA23}" type="datetimeFigureOut">
              <a:rPr lang="ru-RU" smtClean="0"/>
              <a:pPr/>
              <a:t>23.03.2020</a:t>
            </a:fld>
            <a:endParaRPr lang="ru-RU"/>
          </a:p>
        </p:txBody>
      </p:sp>
      <p:sp>
        <p:nvSpPr>
          <p:cNvPr id="4" name="Образ слайда 3"/>
          <p:cNvSpPr>
            <a:spLocks noGrp="1" noRot="1" noChangeAspect="1"/>
          </p:cNvSpPr>
          <p:nvPr>
            <p:ph type="sldImg" idx="2"/>
          </p:nvPr>
        </p:nvSpPr>
        <p:spPr>
          <a:xfrm>
            <a:off x="998538" y="730250"/>
            <a:ext cx="4860925" cy="3644900"/>
          </a:xfrm>
          <a:prstGeom prst="rect">
            <a:avLst/>
          </a:prstGeom>
          <a:noFill/>
          <a:ln w="12700">
            <a:solidFill>
              <a:prstClr val="black"/>
            </a:solidFill>
          </a:ln>
        </p:spPr>
        <p:txBody>
          <a:bodyPr vert="horz" lIns="90646" tIns="45323" rIns="90646" bIns="45323" rtlCol="0" anchor="ctr"/>
          <a:lstStyle/>
          <a:p>
            <a:endParaRPr lang="ru-RU"/>
          </a:p>
        </p:txBody>
      </p:sp>
      <p:sp>
        <p:nvSpPr>
          <p:cNvPr id="5" name="Заметки 4"/>
          <p:cNvSpPr>
            <a:spLocks noGrp="1"/>
          </p:cNvSpPr>
          <p:nvPr>
            <p:ph type="body" sz="quarter" idx="3"/>
          </p:nvPr>
        </p:nvSpPr>
        <p:spPr>
          <a:xfrm>
            <a:off x="685801" y="4618634"/>
            <a:ext cx="5486400" cy="4375547"/>
          </a:xfrm>
          <a:prstGeom prst="rect">
            <a:avLst/>
          </a:prstGeom>
        </p:spPr>
        <p:txBody>
          <a:bodyPr vert="horz" lIns="90646" tIns="45323" rIns="90646" bIns="4532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235579"/>
            <a:ext cx="2971800" cy="486172"/>
          </a:xfrm>
          <a:prstGeom prst="rect">
            <a:avLst/>
          </a:prstGeom>
        </p:spPr>
        <p:txBody>
          <a:bodyPr vert="horz" lIns="90646" tIns="45323" rIns="90646" bIns="45323" rtlCol="0" anchor="b"/>
          <a:lstStyle>
            <a:lvl1pPr algn="l">
              <a:defRPr sz="1100"/>
            </a:lvl1pPr>
          </a:lstStyle>
          <a:p>
            <a:endParaRPr lang="ru-RU"/>
          </a:p>
        </p:txBody>
      </p:sp>
      <p:sp>
        <p:nvSpPr>
          <p:cNvPr id="7" name="Номер слайда 6"/>
          <p:cNvSpPr>
            <a:spLocks noGrp="1"/>
          </p:cNvSpPr>
          <p:nvPr>
            <p:ph type="sldNum" sz="quarter" idx="5"/>
          </p:nvPr>
        </p:nvSpPr>
        <p:spPr>
          <a:xfrm>
            <a:off x="3884614" y="9235579"/>
            <a:ext cx="2971800" cy="486172"/>
          </a:xfrm>
          <a:prstGeom prst="rect">
            <a:avLst/>
          </a:prstGeom>
        </p:spPr>
        <p:txBody>
          <a:bodyPr vert="horz" lIns="90646" tIns="45323" rIns="90646" bIns="45323" rtlCol="0" anchor="b"/>
          <a:lstStyle>
            <a:lvl1pPr algn="r">
              <a:defRPr sz="1100"/>
            </a:lvl1pPr>
          </a:lstStyle>
          <a:p>
            <a:fld id="{9218CA9F-1B37-4F11-91EC-6206A86D33A9}" type="slidenum">
              <a:rPr lang="ru-RU" smtClean="0"/>
              <a:pPr/>
              <a:t>‹#›</a:t>
            </a:fld>
            <a:endParaRPr lang="ru-RU"/>
          </a:p>
        </p:txBody>
      </p:sp>
    </p:spTree>
    <p:extLst>
      <p:ext uri="{BB962C8B-B14F-4D97-AF65-F5344CB8AC3E}">
        <p14:creationId xmlns:p14="http://schemas.microsoft.com/office/powerpoint/2010/main" val="169194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C700AE-5196-4708-ABAF-A96EE045B611}"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7B57FB-AF54-47A4-B3F5-E49BC6357551}"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BA1678-E226-4262-A65C-199E06DD9784}"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C700AE-5196-4708-ABAF-A96EE045B61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4911F6-FC5C-43A4-AACC-20933A75B49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8893B8-4FC8-478D-BD05-33A7BA0826C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27A5C0-DA37-444E-90E4-BE06AB084A24}"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0F69C7-8C77-430E-9034-D8E1D4E5C6B3}" type="datetime1">
              <a:rPr lang="ru-RU" smtClean="0">
                <a:solidFill>
                  <a:prstClr val="black">
                    <a:tint val="75000"/>
                  </a:prstClr>
                </a:solidFill>
              </a:rPr>
              <a:pPr/>
              <a:t>23.03.2020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5C1D93-C36F-4489-844B-0FD29E7FA205}" type="datetime1">
              <a:rPr lang="ru-RU" smtClean="0">
                <a:solidFill>
                  <a:prstClr val="black">
                    <a:tint val="75000"/>
                  </a:prstClr>
                </a:solidFill>
              </a:rPr>
              <a:pPr/>
              <a:t>23.03.2020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82B204-087B-4253-BE1D-2BE0D313A85C}" type="datetime1">
              <a:rPr lang="ru-RU" smtClean="0">
                <a:solidFill>
                  <a:prstClr val="black">
                    <a:tint val="75000"/>
                  </a:prstClr>
                </a:solidFill>
              </a:rPr>
              <a:pPr/>
              <a:t>23.03.2020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C14A05-2B05-4A05-95D4-F41E9EFA833D}"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4911F6-FC5C-43A4-AACC-20933A75B497}"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F183A1-288C-4CF8-9A1D-3EDDE6386D75}"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7B57FB-AF54-47A4-B3F5-E49BC635755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BA1678-E226-4262-A65C-199E06DD9784}"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C700AE-5196-4708-ABAF-A96EE045B61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4911F6-FC5C-43A4-AACC-20933A75B49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8893B8-4FC8-478D-BD05-33A7BA0826C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27A5C0-DA37-444E-90E4-BE06AB084A24}"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0F69C7-8C77-430E-9034-D8E1D4E5C6B3}" type="datetime1">
              <a:rPr lang="ru-RU" smtClean="0">
                <a:solidFill>
                  <a:prstClr val="black">
                    <a:tint val="75000"/>
                  </a:prstClr>
                </a:solidFill>
              </a:rPr>
              <a:pPr/>
              <a:t>23.03.2020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5C1D93-C36F-4489-844B-0FD29E7FA205}" type="datetime1">
              <a:rPr lang="ru-RU" smtClean="0">
                <a:solidFill>
                  <a:prstClr val="black">
                    <a:tint val="75000"/>
                  </a:prstClr>
                </a:solidFill>
              </a:rPr>
              <a:pPr/>
              <a:t>23.03.2020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82B204-087B-4253-BE1D-2BE0D313A85C}" type="datetime1">
              <a:rPr lang="ru-RU" smtClean="0">
                <a:solidFill>
                  <a:prstClr val="black">
                    <a:tint val="75000"/>
                  </a:prstClr>
                </a:solidFill>
              </a:rPr>
              <a:pPr/>
              <a:t>23.03.2020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8893B8-4FC8-478D-BD05-33A7BA0826C7}"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C14A05-2B05-4A05-95D4-F41E9EFA833D}"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F183A1-288C-4CF8-9A1D-3EDDE6386D75}"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7B57FB-AF54-47A4-B3F5-E49BC635755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BA1678-E226-4262-A65C-199E06DD9784}"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27A5C0-DA37-444E-90E4-BE06AB084A24}" type="datetime1">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0F69C7-8C77-430E-9034-D8E1D4E5C6B3}" type="datetime1">
              <a:rPr lang="ru-RU" smtClean="0"/>
              <a:pPr/>
              <a:t>23.03.2020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5C1D93-C36F-4489-844B-0FD29E7FA205}" type="datetime1">
              <a:rPr lang="ru-RU" smtClean="0"/>
              <a:pPr/>
              <a:t>23.03.2020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82B204-087B-4253-BE1D-2BE0D313A85C}" type="datetime1">
              <a:rPr lang="ru-RU" smtClean="0"/>
              <a:pPr/>
              <a:t>23.03.2020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C14A05-2B05-4A05-95D4-F41E9EFA833D}" type="datetime1">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F183A1-288C-4CF8-9A1D-3EDDE6386D75}" type="datetime1">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A7625-D195-4877-AF6F-ADCE8C576380}" type="datetime1">
              <a:rPr lang="ru-RU" smtClean="0"/>
              <a:pPr/>
              <a:t>23.03.2020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C6E77-722B-4D4C-92C3-1637BBC6CBE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A7625-D195-4877-AF6F-ADCE8C576380}"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A7625-D195-4877-AF6F-ADCE8C576380}"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gif"/><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 Id="rId9" Type="http://schemas.openxmlformats.org/officeDocument/2006/relationships/image" Target="../media/image5.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2.gif"/><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6.emf"/><Relationship Id="rId4" Type="http://schemas.openxmlformats.org/officeDocument/2006/relationships/oleObject" Target="../embeddings/oleObject4.bin"/><Relationship Id="rId9" Type="http://schemas.openxmlformats.org/officeDocument/2006/relationships/image" Target="../media/image8.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gif"/><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12.wmf"/><Relationship Id="rId5" Type="http://schemas.openxmlformats.org/officeDocument/2006/relationships/image" Target="../media/image9.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2.gif"/><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16.emf"/><Relationship Id="rId5" Type="http://schemas.openxmlformats.org/officeDocument/2006/relationships/image" Target="../media/image13.e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5.emf"/></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2.gif"/><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6.bin"/><Relationship Id="rId11" Type="http://schemas.openxmlformats.org/officeDocument/2006/relationships/image" Target="../media/image20.emf"/><Relationship Id="rId5" Type="http://schemas.openxmlformats.org/officeDocument/2006/relationships/image" Target="../media/image17.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19.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5.emf"/><Relationship Id="rId3" Type="http://schemas.openxmlformats.org/officeDocument/2006/relationships/image" Target="../media/image2.gif"/><Relationship Id="rId7" Type="http://schemas.openxmlformats.org/officeDocument/2006/relationships/image" Target="../media/image22.wmf"/><Relationship Id="rId12" Type="http://schemas.openxmlformats.org/officeDocument/2006/relationships/oleObject" Target="../embeddings/oleObject23.bin"/><Relationship Id="rId17"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oleObject" Target="../embeddings/oleObject25.bin"/><Relationship Id="rId1" Type="http://schemas.openxmlformats.org/officeDocument/2006/relationships/vmlDrawing" Target="../drawings/vmlDrawing6.vml"/><Relationship Id="rId6" Type="http://schemas.openxmlformats.org/officeDocument/2006/relationships/oleObject" Target="../embeddings/oleObject20.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26.e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3.wmf"/><Relationship Id="rId1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gif"/><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7.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0.wmf"/></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image" Target="../media/image2.gif"/><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1.bin"/><Relationship Id="rId5" Type="http://schemas.openxmlformats.org/officeDocument/2006/relationships/image" Target="../media/image32.wmf"/><Relationship Id="rId4" Type="http://schemas.openxmlformats.org/officeDocument/2006/relationships/oleObject" Target="../embeddings/oleObject30.bin"/><Relationship Id="rId9" Type="http://schemas.openxmlformats.org/officeDocument/2006/relationships/image" Target="../media/image34.wmf"/></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5.wmf"/><Relationship Id="rId4" Type="http://schemas.openxmlformats.org/officeDocument/2006/relationships/oleObject" Target="../embeddings/oleObject33.bin"/></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6.wmf"/><Relationship Id="rId4" Type="http://schemas.openxmlformats.org/officeDocument/2006/relationships/oleObject" Target="../embeddings/oleObject34.bin"/></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2.gif"/><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6.bin"/><Relationship Id="rId5" Type="http://schemas.openxmlformats.org/officeDocument/2006/relationships/image" Target="../media/image38.wmf"/><Relationship Id="rId4" Type="http://schemas.openxmlformats.org/officeDocument/2006/relationships/oleObject" Target="../embeddings/oleObject35.bin"/><Relationship Id="rId9" Type="http://schemas.openxmlformats.org/officeDocument/2006/relationships/image" Target="../media/image40.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45.wmf"/><Relationship Id="rId3" Type="http://schemas.openxmlformats.org/officeDocument/2006/relationships/image" Target="../media/image2.gif"/><Relationship Id="rId7" Type="http://schemas.openxmlformats.org/officeDocument/2006/relationships/image" Target="../media/image42.wmf"/><Relationship Id="rId12"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9.bin"/><Relationship Id="rId11" Type="http://schemas.openxmlformats.org/officeDocument/2006/relationships/image" Target="../media/image44.wmf"/><Relationship Id="rId5" Type="http://schemas.openxmlformats.org/officeDocument/2006/relationships/image" Target="../media/image41.wmf"/><Relationship Id="rId15" Type="http://schemas.openxmlformats.org/officeDocument/2006/relationships/image" Target="../media/image46.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43.wmf"/><Relationship Id="rId14" Type="http://schemas.openxmlformats.org/officeDocument/2006/relationships/oleObject" Target="../embeddings/oleObject43.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2.gif"/><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5.bin"/><Relationship Id="rId11" Type="http://schemas.openxmlformats.org/officeDocument/2006/relationships/image" Target="../media/image50.wmf"/><Relationship Id="rId5" Type="http://schemas.openxmlformats.org/officeDocument/2006/relationships/image" Target="../media/image47.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49.wmf"/></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53.wmf"/><Relationship Id="rId3" Type="http://schemas.openxmlformats.org/officeDocument/2006/relationships/image" Target="../media/image2.gif"/><Relationship Id="rId7" Type="http://schemas.openxmlformats.org/officeDocument/2006/relationships/image" Target="../media/image41.wmf"/><Relationship Id="rId12" Type="http://schemas.openxmlformats.org/officeDocument/2006/relationships/oleObject" Target="../embeddings/oleObject52.bin"/><Relationship Id="rId17"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oleObject" Target="../embeddings/oleObject54.bin"/><Relationship Id="rId1" Type="http://schemas.openxmlformats.org/officeDocument/2006/relationships/vmlDrawing" Target="../drawings/vmlDrawing14.vml"/><Relationship Id="rId6" Type="http://schemas.openxmlformats.org/officeDocument/2006/relationships/oleObject" Target="../embeddings/oleObject49.bin"/><Relationship Id="rId11" Type="http://schemas.openxmlformats.org/officeDocument/2006/relationships/image" Target="../media/image52.wmf"/><Relationship Id="rId5" Type="http://schemas.openxmlformats.org/officeDocument/2006/relationships/image" Target="../media/image51.wmf"/><Relationship Id="rId15" Type="http://schemas.openxmlformats.org/officeDocument/2006/relationships/image" Target="../media/image42.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40.wmf"/><Relationship Id="rId14" Type="http://schemas.openxmlformats.org/officeDocument/2006/relationships/oleObject" Target="../embeddings/oleObject53.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58.wmf"/><Relationship Id="rId3" Type="http://schemas.openxmlformats.org/officeDocument/2006/relationships/image" Target="../media/image2.gif"/><Relationship Id="rId7" Type="http://schemas.openxmlformats.org/officeDocument/2006/relationships/image" Target="../media/image55.wmf"/><Relationship Id="rId12"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6.bin"/><Relationship Id="rId11" Type="http://schemas.openxmlformats.org/officeDocument/2006/relationships/image" Target="../media/image57.wmf"/><Relationship Id="rId5" Type="http://schemas.openxmlformats.org/officeDocument/2006/relationships/image" Target="../media/image54.wmf"/><Relationship Id="rId15" Type="http://schemas.openxmlformats.org/officeDocument/2006/relationships/image" Target="../media/image59.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56.wmf"/><Relationship Id="rId14" Type="http://schemas.openxmlformats.org/officeDocument/2006/relationships/oleObject" Target="../embeddings/oleObject60.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image" Target="../media/image2.gif"/><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62.bin"/><Relationship Id="rId5" Type="http://schemas.openxmlformats.org/officeDocument/2006/relationships/image" Target="../media/image60.wmf"/><Relationship Id="rId4" Type="http://schemas.openxmlformats.org/officeDocument/2006/relationships/oleObject" Target="../embeddings/oleObject61.bin"/><Relationship Id="rId9" Type="http://schemas.openxmlformats.org/officeDocument/2006/relationships/image" Target="../media/image62.wmf"/></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0" y="2022475"/>
            <a:ext cx="9144000" cy="400110"/>
          </a:xfrm>
          <a:prstGeom prst="rect">
            <a:avLst/>
          </a:prstGeom>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0" fontAlgn="base" hangingPunct="0">
              <a:spcBef>
                <a:spcPct val="0"/>
              </a:spcBef>
              <a:spcAft>
                <a:spcPct val="0"/>
              </a:spcAft>
            </a:pPr>
            <a:r>
              <a:rPr lang="ru-RU" altLang="ru-RU" sz="2000" b="1" i="0" dirty="0" smtClean="0">
                <a:solidFill>
                  <a:srgbClr val="000000"/>
                </a:solidFill>
                <a:latin typeface="Times New Roman" pitchFamily="18" charset="0"/>
                <a:cs typeface="Times New Roman" pitchFamily="18" charset="0"/>
              </a:rPr>
              <a:t>ПРЕДПРОФЕССИОНАЛЬНЫЙ ЭКЗАМЕН</a:t>
            </a:r>
            <a:endParaRPr lang="ru-RU" altLang="ru-RU" sz="2000" b="1" i="0" dirty="0">
              <a:solidFill>
                <a:srgbClr val="000000"/>
              </a:solidFill>
              <a:latin typeface="Times New Roman" pitchFamily="18" charset="0"/>
              <a:cs typeface="Times New Roman" pitchFamily="18" charset="0"/>
            </a:endParaRPr>
          </a:p>
        </p:txBody>
      </p:sp>
      <p:sp>
        <p:nvSpPr>
          <p:cNvPr id="4" name="Прямоугольник 7"/>
          <p:cNvSpPr>
            <a:spLocks noChangeArrowheads="1"/>
          </p:cNvSpPr>
          <p:nvPr/>
        </p:nvSpPr>
        <p:spPr bwMode="auto">
          <a:xfrm>
            <a:off x="3730167" y="6165304"/>
            <a:ext cx="16836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ru-RU" altLang="ru-RU" sz="1800" b="1" dirty="0" smtClean="0">
                <a:solidFill>
                  <a:srgbClr val="000000"/>
                </a:solidFill>
                <a:latin typeface="Times New Roman" pitchFamily="18" charset="0"/>
                <a:cs typeface="Times New Roman" pitchFamily="18" charset="0"/>
              </a:rPr>
              <a:t>Москва</a:t>
            </a:r>
            <a:r>
              <a:rPr lang="en-US" altLang="ru-RU" sz="1800" b="1" dirty="0" smtClean="0">
                <a:solidFill>
                  <a:srgbClr val="000000"/>
                </a:solidFill>
                <a:latin typeface="Times New Roman" pitchFamily="18" charset="0"/>
                <a:cs typeface="Times New Roman" pitchFamily="18" charset="0"/>
              </a:rPr>
              <a:t> – 20</a:t>
            </a:r>
            <a:r>
              <a:rPr lang="ru-RU" altLang="ru-RU" sz="1800" b="1" dirty="0" smtClean="0">
                <a:solidFill>
                  <a:srgbClr val="000000"/>
                </a:solidFill>
                <a:latin typeface="Times New Roman" pitchFamily="18" charset="0"/>
                <a:cs typeface="Times New Roman" pitchFamily="18" charset="0"/>
              </a:rPr>
              <a:t>20</a:t>
            </a:r>
            <a:endParaRPr lang="ru-RU" altLang="ru-RU" sz="1800" b="1" dirty="0">
              <a:solidFill>
                <a:srgbClr val="000000"/>
              </a:solidFill>
              <a:latin typeface="Times New Roman" pitchFamily="18" charset="0"/>
              <a:cs typeface="Times New Roman" pitchFamily="18" charset="0"/>
            </a:endParaRPr>
          </a:p>
        </p:txBody>
      </p:sp>
      <p:sp>
        <p:nvSpPr>
          <p:cNvPr id="5" name="Прямоугольник 4"/>
          <p:cNvSpPr/>
          <p:nvPr/>
        </p:nvSpPr>
        <p:spPr>
          <a:xfrm>
            <a:off x="0" y="188913"/>
            <a:ext cx="9144000" cy="1477962"/>
          </a:xfrm>
          <a:prstGeom prst="rect">
            <a:avLst/>
          </a:prstGeom>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Федеральное государственное бюджетное образовательное учреждение </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высшего образования </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«Московский государственный технический университет имени Н.Э. Баумана</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(национальный исследовательский университет)»</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(МГТУ им. Н.Э. Баумана)</a:t>
            </a:r>
          </a:p>
        </p:txBody>
      </p:sp>
      <p:sp>
        <p:nvSpPr>
          <p:cNvPr id="8" name="TextBox 1"/>
          <p:cNvSpPr txBox="1">
            <a:spLocks noChangeArrowheads="1"/>
          </p:cNvSpPr>
          <p:nvPr/>
        </p:nvSpPr>
        <p:spPr bwMode="auto">
          <a:xfrm>
            <a:off x="824982" y="3244974"/>
            <a:ext cx="7786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ru-RU" altLang="ru-RU" sz="2000" b="1" dirty="0" smtClean="0">
                <a:solidFill>
                  <a:prstClr val="black"/>
                </a:solidFill>
                <a:latin typeface="Times New Roman" pitchFamily="18" charset="0"/>
              </a:rPr>
              <a:t>Решение ситуационных задач по технологическому направлению</a:t>
            </a:r>
            <a:endParaRPr lang="ru-RU" altLang="ru-RU" sz="2000" b="1" dirty="0">
              <a:solidFill>
                <a:prstClr val="black"/>
              </a:solidFill>
              <a:latin typeface="Times New Roman" pitchFamily="18" charset="0"/>
            </a:endParaRPr>
          </a:p>
        </p:txBody>
      </p:sp>
      <p:sp>
        <p:nvSpPr>
          <p:cNvPr id="2" name="TextBox 1"/>
          <p:cNvSpPr txBox="1"/>
          <p:nvPr/>
        </p:nvSpPr>
        <p:spPr>
          <a:xfrm>
            <a:off x="3275856" y="2778185"/>
            <a:ext cx="2448234" cy="369332"/>
          </a:xfrm>
          <a:prstGeom prst="rect">
            <a:avLst/>
          </a:prstGeom>
          <a:noFill/>
        </p:spPr>
        <p:txBody>
          <a:bodyPr wrap="none" rtlCol="0">
            <a:spAutoFit/>
          </a:bodyPr>
          <a:lstStyle/>
          <a:p>
            <a:pPr algn="ctr"/>
            <a:r>
              <a:rPr lang="ru-RU" dirty="0" smtClean="0"/>
              <a:t>ИНЖЕНЕРНЫЕ КЛАССЫ</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Условие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53" name="TextBox 52"/>
          <p:cNvSpPr txBox="1"/>
          <p:nvPr/>
        </p:nvSpPr>
        <p:spPr>
          <a:xfrm>
            <a:off x="107504" y="949822"/>
            <a:ext cx="8928992" cy="4801314"/>
          </a:xfrm>
          <a:prstGeom prst="rect">
            <a:avLst/>
          </a:prstGeom>
          <a:noFill/>
        </p:spPr>
        <p:txBody>
          <a:bodyPr wrap="square" rtlCol="0">
            <a:spAutoFit/>
          </a:bodyPr>
          <a:lstStyle/>
          <a:p>
            <a:pPr marL="0" marR="0" lvl="0" indent="457200" algn="just" defTabSz="914400" rtl="0" eaLnBrk="1" fontAlgn="auto" latinLnBrk="0" hangingPunct="1">
              <a:lnSpc>
                <a:spcPct val="17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Материал припоя – олово (теплоёмкость 260 Дж/(кг·К), теплота плавления 5,9·10</a:t>
            </a:r>
            <a:r>
              <a:rPr kumimoji="0" lang="ru-RU" sz="2000" b="0" i="0" u="none" strike="noStrike" kern="1200" cap="none" spc="0" normalizeH="0" baseline="30000" noProof="0" dirty="0" smtClean="0">
                <a:ln>
                  <a:noFill/>
                </a:ln>
                <a:solidFill>
                  <a:prstClr val="black"/>
                </a:solidFill>
                <a:effectLst/>
                <a:uLnTx/>
                <a:uFillTx/>
                <a:latin typeface="Times New Roman" pitchFamily="18" charset="0"/>
                <a:ea typeface="+mn-ea"/>
                <a:cs typeface="Times New Roman" pitchFamily="18" charset="0"/>
              </a:rPr>
              <a:t>4</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Дж/кг,   температура плавления 231,9°С). Материал гвоздя – сталь (плотность 7900 кг/м</a:t>
            </a:r>
            <a:r>
              <a:rPr kumimoji="0" lang="ru-RU" sz="2000" b="0" i="0" u="none" strike="noStrike" kern="1200" cap="none" spc="0" normalizeH="0" baseline="30000" noProof="0" dirty="0" smtClean="0">
                <a:ln>
                  <a:noFill/>
                </a:ln>
                <a:solidFill>
                  <a:prstClr val="black"/>
                </a:solidFill>
                <a:effectLst/>
                <a:uLnTx/>
                <a:uFillTx/>
                <a:latin typeface="Times New Roman" pitchFamily="18" charset="0"/>
                <a:ea typeface="+mn-ea"/>
                <a:cs typeface="Times New Roman" pitchFamily="18" charset="0"/>
              </a:rPr>
              <a:t>3</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теплоёмкость 460 Дж/(кг·К)). Начальная температура припоя и гвоздя 20°С. </a:t>
            </a:r>
          </a:p>
          <a:p>
            <a:pPr marL="0" marR="0" lvl="0" indent="457200" algn="just" defTabSz="914400" rtl="0" eaLnBrk="1" fontAlgn="auto" latinLnBrk="0" hangingPunct="1">
              <a:lnSpc>
                <a:spcPct val="170000"/>
              </a:lnSpc>
              <a:spcBef>
                <a:spcPts val="0"/>
              </a:spcBef>
              <a:spcAft>
                <a:spcPts val="0"/>
              </a:spcAft>
              <a:buClrTx/>
              <a:buSzTx/>
              <a:buFontTx/>
              <a:buNone/>
              <a:tabLst/>
              <a:defRPr/>
            </a:pPr>
            <a:endParaRPr kumimoji="0" lang="ru-RU" sz="20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7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Вопросы:</a:t>
            </a:r>
          </a:p>
          <a:p>
            <a:pPr marL="0" marR="0" lvl="0" indent="457200" algn="just" defTabSz="914400" rtl="0" eaLnBrk="1" fontAlgn="auto" latinLnBrk="0" hangingPunct="1">
              <a:lnSpc>
                <a:spcPct val="17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1) До какой температуры должен быть нагрет гвоздь для расплавления припоя?</a:t>
            </a:r>
          </a:p>
          <a:p>
            <a:pPr marL="0" marR="0" lvl="0" indent="457200" algn="just" defTabSz="914400" rtl="0" eaLnBrk="1" fontAlgn="auto" latinLnBrk="0" hangingPunct="1">
              <a:lnSpc>
                <a:spcPct val="17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 Сколько ударов молота для этого потребуется?</a:t>
            </a:r>
          </a:p>
        </p:txBody>
      </p:sp>
    </p:spTree>
    <p:extLst>
      <p:ext uri="{BB962C8B-B14F-4D97-AF65-F5344CB8AC3E}">
        <p14:creationId xmlns:p14="http://schemas.microsoft.com/office/powerpoint/2010/main" val="1094562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 name="TextBox 52"/>
          <p:cNvSpPr txBox="1"/>
          <p:nvPr/>
        </p:nvSpPr>
        <p:spPr>
          <a:xfrm>
            <a:off x="179512" y="601609"/>
            <a:ext cx="8784976" cy="5539978"/>
          </a:xfrm>
          <a:prstGeom prst="rect">
            <a:avLst/>
          </a:prstGeom>
          <a:noFill/>
        </p:spPr>
        <p:txBody>
          <a:bodyPr wrap="square" rtlCol="0">
            <a:spAutoFit/>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Определим энергию, передаваемую от молота гвоздю за один удар:</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ru-RU"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где </a:t>
            </a:r>
            <a:r>
              <a:rPr kumimoji="0" lang="en-US"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m</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масса молота, </a:t>
            </a:r>
            <a:r>
              <a:rPr kumimoji="0" lang="en-US"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v</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конечная скорость молота, </a:t>
            </a:r>
            <a:r>
              <a:rPr kumimoji="0" lang="el-GR"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η</a:t>
            </a:r>
            <a:r>
              <a:rPr kumimoji="0" lang="ru-RU" sz="2000" b="0" i="1" u="none" strike="noStrike" kern="1200" cap="none" spc="0" normalizeH="0" baseline="-25000" noProof="0" dirty="0">
                <a:ln>
                  <a:noFill/>
                </a:ln>
                <a:solidFill>
                  <a:prstClr val="black"/>
                </a:solidFill>
                <a:effectLst/>
                <a:uLnTx/>
                <a:uFillTx/>
                <a:latin typeface="Times New Roman" pitchFamily="18" charset="0"/>
                <a:ea typeface="+mn-ea"/>
                <a:cs typeface="Times New Roman" pitchFamily="18" charset="0"/>
              </a:rPr>
              <a:t>г</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КПД процесса передачи энергии от молота к гвоздю.</a:t>
            </a:r>
            <a:endParaRPr kumimoji="0" lang="ru-RU"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Определим количество энергии, которое гвоздь передаст припою:</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ru-RU"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где </a:t>
            </a:r>
            <a:r>
              <a:rPr kumimoji="0" lang="el-GR"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η</a:t>
            </a:r>
            <a:r>
              <a:rPr kumimoji="0" lang="ru-RU" sz="2000" b="0" i="1" u="none" strike="noStrike" kern="1200" cap="none" spc="0" normalizeH="0" baseline="-25000" noProof="0" dirty="0" err="1" smtClean="0">
                <a:ln>
                  <a:noFill/>
                </a:ln>
                <a:solidFill>
                  <a:prstClr val="black"/>
                </a:solidFill>
                <a:effectLst/>
                <a:uLnTx/>
                <a:uFillTx/>
                <a:latin typeface="Times New Roman" pitchFamily="18" charset="0"/>
                <a:ea typeface="+mn-ea"/>
                <a:cs typeface="Times New Roman" pitchFamily="18" charset="0"/>
              </a:rPr>
              <a:t>пр</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КПД процесса передачи энергии от гвоздя к припою.</a:t>
            </a: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Определим приращение температуры гвоздя после одного удара: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ru-RU"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где  </a:t>
            </a:r>
            <a:r>
              <a:rPr kumimoji="0" lang="ru-RU" sz="2000" b="0" i="1"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с</a:t>
            </a:r>
            <a:r>
              <a:rPr kumimoji="0" lang="ru-RU" sz="2000" b="0" i="1" u="none" strike="noStrike" kern="1200" cap="none" spc="0" normalizeH="0" baseline="-25000" noProof="0" dirty="0" err="1" smtClean="0">
                <a:ln>
                  <a:noFill/>
                </a:ln>
                <a:solidFill>
                  <a:prstClr val="black"/>
                </a:solidFill>
                <a:effectLst/>
                <a:uLnTx/>
                <a:uFillTx/>
                <a:latin typeface="Times New Roman" pitchFamily="18" charset="0"/>
                <a:ea typeface="+mn-ea"/>
                <a:cs typeface="Times New Roman" pitchFamily="18" charset="0"/>
              </a:rPr>
              <a:t>г</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теплоёмкость материала гвоздя, </a:t>
            </a:r>
            <a:r>
              <a:rPr kumimoji="0" lang="en-US"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m</a:t>
            </a:r>
            <a:r>
              <a:rPr kumimoji="0" lang="ru-RU" sz="2000" b="0" i="1" u="none" strike="noStrike" kern="1200" cap="none" spc="0" normalizeH="0" baseline="-25000" noProof="0" dirty="0" smtClean="0">
                <a:ln>
                  <a:noFill/>
                </a:ln>
                <a:solidFill>
                  <a:prstClr val="black"/>
                </a:solidFill>
                <a:effectLst/>
                <a:uLnTx/>
                <a:uFillTx/>
                <a:latin typeface="Times New Roman" pitchFamily="18" charset="0"/>
                <a:ea typeface="+mn-ea"/>
                <a:cs typeface="Times New Roman" pitchFamily="18" charset="0"/>
              </a:rPr>
              <a:t>г</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масса гвоздя</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graphicFrame>
        <p:nvGraphicFramePr>
          <p:cNvPr id="2" name="Объект 1"/>
          <p:cNvGraphicFramePr>
            <a:graphicFrameLocks noChangeAspect="1"/>
          </p:cNvGraphicFramePr>
          <p:nvPr>
            <p:extLst/>
          </p:nvPr>
        </p:nvGraphicFramePr>
        <p:xfrm>
          <a:off x="3876575" y="1150268"/>
          <a:ext cx="1390850" cy="766564"/>
        </p:xfrm>
        <a:graphic>
          <a:graphicData uri="http://schemas.openxmlformats.org/presentationml/2006/ole">
            <mc:AlternateContent xmlns:mc="http://schemas.openxmlformats.org/markup-compatibility/2006">
              <mc:Choice xmlns:v="urn:schemas-microsoft-com:vml" Requires="v">
                <p:oleObj spid="_x0000_s278545" name="Equation" r:id="rId4" imgW="760259" imgH="419007" progId="Equation.DSMT4">
                  <p:embed/>
                </p:oleObj>
              </mc:Choice>
              <mc:Fallback>
                <p:oleObj name="Equation" r:id="rId4" imgW="760259" imgH="419007" progId="Equation.DSMT4">
                  <p:embed/>
                  <p:pic>
                    <p:nvPicPr>
                      <p:cNvPr id="2" name="Объект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6575" y="1150268"/>
                        <a:ext cx="1390850" cy="7665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Объект 2"/>
          <p:cNvGraphicFramePr>
            <a:graphicFrameLocks noChangeAspect="1"/>
          </p:cNvGraphicFramePr>
          <p:nvPr>
            <p:extLst/>
          </p:nvPr>
        </p:nvGraphicFramePr>
        <p:xfrm>
          <a:off x="3203848" y="3269438"/>
          <a:ext cx="2736304" cy="735626"/>
        </p:xfrm>
        <a:graphic>
          <a:graphicData uri="http://schemas.openxmlformats.org/presentationml/2006/ole">
            <mc:AlternateContent xmlns:mc="http://schemas.openxmlformats.org/markup-compatibility/2006">
              <mc:Choice xmlns:v="urn:schemas-microsoft-com:vml" Requires="v">
                <p:oleObj spid="_x0000_s278546" name="Equation" r:id="rId6" imgW="1558225" imgH="419007" progId="Equation.DSMT4">
                  <p:embed/>
                </p:oleObj>
              </mc:Choice>
              <mc:Fallback>
                <p:oleObj name="Equation" r:id="rId6" imgW="1558225" imgH="419007" progId="Equation.DSMT4">
                  <p:embed/>
                  <p:pic>
                    <p:nvPicPr>
                      <p:cNvPr id="3" name="Объект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3269438"/>
                        <a:ext cx="2736304" cy="7356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Объект 3"/>
          <p:cNvGraphicFramePr>
            <a:graphicFrameLocks noChangeAspect="1"/>
          </p:cNvGraphicFramePr>
          <p:nvPr>
            <p:extLst/>
          </p:nvPr>
        </p:nvGraphicFramePr>
        <p:xfrm>
          <a:off x="4151759" y="4896673"/>
          <a:ext cx="1127473" cy="764575"/>
        </p:xfrm>
        <a:graphic>
          <a:graphicData uri="http://schemas.openxmlformats.org/presentationml/2006/ole">
            <mc:AlternateContent xmlns:mc="http://schemas.openxmlformats.org/markup-compatibility/2006">
              <mc:Choice xmlns:v="urn:schemas-microsoft-com:vml" Requires="v">
                <p:oleObj spid="_x0000_s278547" name="Equation" r:id="rId8" imgW="646058" imgH="438086" progId="Equation.DSMT4">
                  <p:embed/>
                </p:oleObj>
              </mc:Choice>
              <mc:Fallback>
                <p:oleObj name="Equation" r:id="rId8" imgW="646058" imgH="438086" progId="Equation.DSMT4">
                  <p:embed/>
                  <p:pic>
                    <p:nvPicPr>
                      <p:cNvPr id="4" name="Объект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1759" y="4896673"/>
                        <a:ext cx="1127473" cy="76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42892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a:t>
            </a:r>
            <a:r>
              <a:rPr lang="en-US" sz="2400" b="1" dirty="0" smtClean="0">
                <a:latin typeface="Times New Roman" pitchFamily="18" charset="0"/>
                <a:ea typeface="Calibri" pitchFamily="34" charset="0"/>
                <a:cs typeface="Times New Roman" pitchFamily="18" charset="0"/>
              </a:rPr>
              <a:t> </a:t>
            </a:r>
            <a:r>
              <a:rPr lang="ru-RU" sz="2400" b="1" dirty="0">
                <a:latin typeface="Times New Roman" pitchFamily="18" charset="0"/>
                <a:ea typeface="Calibri" pitchFamily="34" charset="0"/>
                <a:cs typeface="Times New Roman" pitchFamily="18" charset="0"/>
              </a:rPr>
              <a:t>(продолжение)</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 name="TextBox 52"/>
          <p:cNvSpPr txBox="1"/>
          <p:nvPr/>
        </p:nvSpPr>
        <p:spPr>
          <a:xfrm>
            <a:off x="179512" y="601609"/>
            <a:ext cx="8784976" cy="6463308"/>
          </a:xfrm>
          <a:prstGeom prst="rect">
            <a:avLst/>
          </a:prstGeom>
          <a:noFill/>
        </p:spPr>
        <p:txBody>
          <a:bodyPr wrap="square" rtlCol="0">
            <a:spAutoFit/>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Масса гвоздя может быть найдена как:</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ru-RU"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где </a:t>
            </a:r>
            <a:r>
              <a:rPr kumimoji="0" lang="en-US"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диаметр гвоздя, </a:t>
            </a:r>
            <a:r>
              <a:rPr kumimoji="0" lang="en-US" sz="20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L</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длина обрабатываемого участка гвоздя, </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r>
            <a:b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br>
            <a:r>
              <a:rPr kumimoji="0" lang="el-GR"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ρ</a:t>
            </a:r>
            <a:r>
              <a:rPr kumimoji="0" lang="ru-RU" sz="2000" b="0" i="1" u="none" strike="noStrike" kern="1200" cap="none" spc="0" normalizeH="0" baseline="-25000" noProof="0" dirty="0">
                <a:ln>
                  <a:noFill/>
                </a:ln>
                <a:solidFill>
                  <a:prstClr val="black"/>
                </a:solidFill>
                <a:effectLst/>
                <a:uLnTx/>
                <a:uFillTx/>
                <a:latin typeface="Times New Roman" pitchFamily="18" charset="0"/>
                <a:ea typeface="+mn-ea"/>
                <a:cs typeface="Times New Roman" pitchFamily="18" charset="0"/>
              </a:rPr>
              <a:t>г</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плотность материала гвоздя. Окончательно, выражение для подогрева гвоздя примет вид:</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ru-RU"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Определим какое кол-во энергии требуется сообщить припою:</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ru-RU"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где </a:t>
            </a:r>
            <a:r>
              <a:rPr kumimoji="0" lang="en-US"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a:t>
            </a:r>
            <a:r>
              <a:rPr kumimoji="0" lang="ru-RU" sz="2000" b="0" i="1" u="none" strike="noStrike" kern="1200" cap="none" spc="0" normalizeH="0" baseline="-25000" noProof="0" dirty="0" smtClean="0">
                <a:ln>
                  <a:noFill/>
                </a:ln>
                <a:solidFill>
                  <a:prstClr val="black"/>
                </a:solidFill>
                <a:effectLst/>
                <a:uLnTx/>
                <a:uFillTx/>
                <a:latin typeface="Times New Roman" pitchFamily="18" charset="0"/>
                <a:ea typeface="+mn-ea"/>
                <a:cs typeface="Times New Roman" pitchFamily="18" charset="0"/>
              </a:rPr>
              <a:t>п</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теплоёмкость материала припоя, </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m</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 – масса припоя, </a:t>
            </a:r>
            <a:r>
              <a:rPr kumimoji="0" lang="ru-RU" sz="2000" b="0" i="1"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Т</a:t>
            </a:r>
            <a:r>
              <a:rPr kumimoji="0" lang="ru-RU" sz="2000" b="0" i="1" u="none" strike="noStrike" kern="1200" cap="none" spc="0" normalizeH="0" baseline="-25000" noProof="0" dirty="0" err="1" smtClean="0">
                <a:ln>
                  <a:noFill/>
                </a:ln>
                <a:solidFill>
                  <a:prstClr val="black"/>
                </a:solidFill>
                <a:effectLst/>
                <a:uLnTx/>
                <a:uFillTx/>
                <a:latin typeface="Times New Roman" pitchFamily="18" charset="0"/>
                <a:ea typeface="+mn-ea"/>
                <a:cs typeface="Times New Roman" pitchFamily="18" charset="0"/>
              </a:rPr>
              <a:t>пл</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температура плавления припоя, </a:t>
            </a:r>
            <a:r>
              <a:rPr kumimoji="0" lang="en-US"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q</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теплота плавления припоя, </a:t>
            </a:r>
            <a:r>
              <a:rPr kumimoji="0" lang="en-US"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T</a:t>
            </a:r>
            <a:r>
              <a:rPr kumimoji="0" lang="en-US" sz="2000" b="0" i="1" u="none" strike="noStrike" kern="1200" cap="none" spc="0" normalizeH="0" baseline="-25000" noProof="0" dirty="0" smtClean="0">
                <a:ln>
                  <a:noFill/>
                </a:ln>
                <a:solidFill>
                  <a:prstClr val="black"/>
                </a:solidFill>
                <a:effectLst/>
                <a:uLnTx/>
                <a:uFillTx/>
                <a:latin typeface="Times New Roman" pitchFamily="18" charset="0"/>
                <a:ea typeface="+mn-ea"/>
                <a:cs typeface="Times New Roman" pitchFamily="18" charset="0"/>
              </a:rPr>
              <a:t>0</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начальная температура (для припоя и гвоздя одинакова)</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graphicFrame>
        <p:nvGraphicFramePr>
          <p:cNvPr id="5" name="Объект 4"/>
          <p:cNvGraphicFramePr>
            <a:graphicFrameLocks noChangeAspect="1"/>
          </p:cNvGraphicFramePr>
          <p:nvPr>
            <p:extLst/>
          </p:nvPr>
        </p:nvGraphicFramePr>
        <p:xfrm>
          <a:off x="3923928" y="1107282"/>
          <a:ext cx="1539118" cy="770897"/>
        </p:xfrm>
        <a:graphic>
          <a:graphicData uri="http://schemas.openxmlformats.org/presentationml/2006/ole">
            <mc:AlternateContent xmlns:mc="http://schemas.openxmlformats.org/markup-compatibility/2006">
              <mc:Choice xmlns:v="urn:schemas-microsoft-com:vml" Requires="v">
                <p:oleObj spid="_x0000_s279569" name="Equation" r:id="rId4" imgW="912167" imgH="457164" progId="Equation.DSMT4">
                  <p:embed/>
                </p:oleObj>
              </mc:Choice>
              <mc:Fallback>
                <p:oleObj name="Equation" r:id="rId4" imgW="912167" imgH="457164" progId="Equation.DSMT4">
                  <p:embed/>
                  <p:pic>
                    <p:nvPicPr>
                      <p:cNvPr id="5" name="Объект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1107282"/>
                        <a:ext cx="1539118" cy="7708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p:cNvGraphicFramePr>
            <a:graphicFrameLocks noChangeAspect="1"/>
          </p:cNvGraphicFramePr>
          <p:nvPr>
            <p:extLst/>
          </p:nvPr>
        </p:nvGraphicFramePr>
        <p:xfrm>
          <a:off x="3779912" y="3068960"/>
          <a:ext cx="1740645" cy="804664"/>
        </p:xfrm>
        <a:graphic>
          <a:graphicData uri="http://schemas.openxmlformats.org/presentationml/2006/ole">
            <mc:AlternateContent xmlns:mc="http://schemas.openxmlformats.org/markup-compatibility/2006">
              <mc:Choice xmlns:v="urn:schemas-microsoft-com:vml" Requires="v">
                <p:oleObj spid="_x0000_s279570" name="Equation" r:id="rId6" imgW="988300" imgH="457164" progId="Equation.DSMT4">
                  <p:embed/>
                </p:oleObj>
              </mc:Choice>
              <mc:Fallback>
                <p:oleObj name="Equation" r:id="rId6" imgW="988300" imgH="457164" progId="Equation.DSMT4">
                  <p:embed/>
                  <p:pic>
                    <p:nvPicPr>
                      <p:cNvPr id="6" name="Объект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912" y="3068960"/>
                        <a:ext cx="1740645" cy="804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p:cNvGraphicFramePr>
            <a:graphicFrameLocks noChangeAspect="1"/>
          </p:cNvGraphicFramePr>
          <p:nvPr>
            <p:extLst/>
          </p:nvPr>
        </p:nvGraphicFramePr>
        <p:xfrm>
          <a:off x="3275856" y="4509120"/>
          <a:ext cx="3264361" cy="500236"/>
        </p:xfrm>
        <a:graphic>
          <a:graphicData uri="http://schemas.openxmlformats.org/presentationml/2006/ole">
            <mc:AlternateContent xmlns:mc="http://schemas.openxmlformats.org/markup-compatibility/2006">
              <mc:Choice xmlns:v="urn:schemas-microsoft-com:vml" Requires="v">
                <p:oleObj spid="_x0000_s279571" name="Equation" r:id="rId8" imgW="1615325" imgH="247661" progId="Equation.DSMT4">
                  <p:embed/>
                </p:oleObj>
              </mc:Choice>
              <mc:Fallback>
                <p:oleObj name="Equation" r:id="rId8" imgW="1615325" imgH="247661" progId="Equation.DSMT4">
                  <p:embed/>
                  <p:pic>
                    <p:nvPicPr>
                      <p:cNvPr id="9" name="Объект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4509120"/>
                        <a:ext cx="3264361" cy="500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1473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a:t>
            </a:r>
            <a:r>
              <a:rPr lang="en-US" sz="2400" b="1" dirty="0" smtClean="0">
                <a:latin typeface="Times New Roman" pitchFamily="18" charset="0"/>
                <a:ea typeface="Calibri" pitchFamily="34" charset="0"/>
                <a:cs typeface="Times New Roman" pitchFamily="18" charset="0"/>
              </a:rPr>
              <a:t> </a:t>
            </a:r>
            <a:r>
              <a:rPr lang="ru-RU" sz="2400" b="1" dirty="0">
                <a:latin typeface="Times New Roman" pitchFamily="18" charset="0"/>
                <a:ea typeface="Calibri" pitchFamily="34" charset="0"/>
                <a:cs typeface="Times New Roman" pitchFamily="18" charset="0"/>
              </a:rPr>
              <a:t>(продолжение)</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 name="TextBox 52"/>
          <p:cNvSpPr txBox="1"/>
          <p:nvPr/>
        </p:nvSpPr>
        <p:spPr>
          <a:xfrm>
            <a:off x="179512" y="601609"/>
            <a:ext cx="8784976" cy="4431983"/>
          </a:xfrm>
          <a:prstGeom prst="rect">
            <a:avLst/>
          </a:prstGeom>
          <a:noFill/>
        </p:spPr>
        <p:txBody>
          <a:bodyPr wrap="square" rtlCol="0">
            <a:spAutoFit/>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Численно:</a:t>
            </a:r>
            <a:endPar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Очевидно, чтобы расплавить припой, температура гвоздя должна быть выше температуры плавления припоя, иначе по законам термодинамики передача теплоты от гвоздя к припою невозможна. Тогда количество теплоты, которое необходимо сообщить гвоздю:</a:t>
            </a:r>
            <a:endPar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ru-RU"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Тогда, зная потребное количество теплоты, можем определить сколько ударов должен сделать кузнец:</a:t>
            </a:r>
            <a:endPar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graphicFrame>
        <p:nvGraphicFramePr>
          <p:cNvPr id="2" name="Объект 1"/>
          <p:cNvGraphicFramePr>
            <a:graphicFrameLocks noChangeAspect="1"/>
          </p:cNvGraphicFramePr>
          <p:nvPr>
            <p:extLst/>
          </p:nvPr>
        </p:nvGraphicFramePr>
        <p:xfrm>
          <a:off x="1032926" y="1124744"/>
          <a:ext cx="7078148" cy="411858"/>
        </p:xfrm>
        <a:graphic>
          <a:graphicData uri="http://schemas.openxmlformats.org/presentationml/2006/ole">
            <mc:AlternateContent xmlns:mc="http://schemas.openxmlformats.org/markup-compatibility/2006">
              <mc:Choice xmlns:v="urn:schemas-microsoft-com:vml" Requires="v">
                <p:oleObj spid="_x0000_s280598" name="Equation" r:id="rId4" imgW="4256659" imgH="247661" progId="Equation.DSMT4">
                  <p:embed/>
                </p:oleObj>
              </mc:Choice>
              <mc:Fallback>
                <p:oleObj name="Equation" r:id="rId4" imgW="4256659" imgH="247661" progId="Equation.DSMT4">
                  <p:embed/>
                  <p:pic>
                    <p:nvPicPr>
                      <p:cNvPr id="2" name="Объект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926" y="1124744"/>
                        <a:ext cx="7078148" cy="4118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Объект 2"/>
          <p:cNvGraphicFramePr>
            <a:graphicFrameLocks noChangeAspect="1"/>
          </p:cNvGraphicFramePr>
          <p:nvPr>
            <p:extLst/>
          </p:nvPr>
        </p:nvGraphicFramePr>
        <p:xfrm>
          <a:off x="2979903" y="3302329"/>
          <a:ext cx="3184194" cy="774743"/>
        </p:xfrm>
        <a:graphic>
          <a:graphicData uri="http://schemas.openxmlformats.org/presentationml/2006/ole">
            <mc:AlternateContent xmlns:mc="http://schemas.openxmlformats.org/markup-compatibility/2006">
              <mc:Choice xmlns:v="urn:schemas-microsoft-com:vml" Requires="v">
                <p:oleObj spid="_x0000_s280599" name="Equation" r:id="rId6" imgW="1957208" imgH="476243" progId="Equation.DSMT4">
                  <p:embed/>
                </p:oleObj>
              </mc:Choice>
              <mc:Fallback>
                <p:oleObj name="Equation" r:id="rId6" imgW="1957208" imgH="476243" progId="Equation.DSMT4">
                  <p:embed/>
                  <p:pic>
                    <p:nvPicPr>
                      <p:cNvPr id="3" name="Объект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9903" y="3302329"/>
                        <a:ext cx="3184194" cy="7747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extLst/>
          </p:nvPr>
        </p:nvGraphicFramePr>
        <p:xfrm>
          <a:off x="4067944" y="4536172"/>
          <a:ext cx="899058" cy="765036"/>
        </p:xfrm>
        <a:graphic>
          <a:graphicData uri="http://schemas.openxmlformats.org/presentationml/2006/ole">
            <mc:AlternateContent xmlns:mc="http://schemas.openxmlformats.org/markup-compatibility/2006">
              <mc:Choice xmlns:v="urn:schemas-microsoft-com:vml" Requires="v">
                <p:oleObj spid="_x0000_s280600" name="Equation" r:id="rId8" imgW="508000" imgH="431800" progId="Equation.DSMT4">
                  <p:embed/>
                </p:oleObj>
              </mc:Choice>
              <mc:Fallback>
                <p:oleObj name="Equation" r:id="rId8" imgW="508000" imgH="431800" progId="Equation.DSMT4">
                  <p:embed/>
                  <p:pic>
                    <p:nvPicPr>
                      <p:cNvPr id="10" name="Объект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7944" y="4536172"/>
                        <a:ext cx="899058" cy="7650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p:cNvGraphicFramePr>
            <a:graphicFrameLocks noChangeAspect="1"/>
          </p:cNvGraphicFramePr>
          <p:nvPr>
            <p:extLst/>
          </p:nvPr>
        </p:nvGraphicFramePr>
        <p:xfrm>
          <a:off x="2987824" y="5422641"/>
          <a:ext cx="3024737" cy="1318727"/>
        </p:xfrm>
        <a:graphic>
          <a:graphicData uri="http://schemas.openxmlformats.org/presentationml/2006/ole">
            <mc:AlternateContent xmlns:mc="http://schemas.openxmlformats.org/markup-compatibility/2006">
              <mc:Choice xmlns:v="urn:schemas-microsoft-com:vml" Requires="v">
                <p:oleObj spid="_x0000_s280601" name="Equation" r:id="rId10" imgW="1955800" imgH="850900" progId="Equation.DSMT4">
                  <p:embed/>
                </p:oleObj>
              </mc:Choice>
              <mc:Fallback>
                <p:oleObj name="Equation" r:id="rId10" imgW="1955800" imgH="850900" progId="Equation.DSMT4">
                  <p:embed/>
                  <p:pic>
                    <p:nvPicPr>
                      <p:cNvPr id="11" name="Объект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7824" y="5422641"/>
                        <a:ext cx="3024737" cy="13187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RU"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14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a:t>
            </a:r>
            <a:r>
              <a:rPr lang="en-US" sz="2400" b="1" dirty="0" smtClean="0">
                <a:latin typeface="Times New Roman" pitchFamily="18" charset="0"/>
                <a:ea typeface="Calibri" pitchFamily="34" charset="0"/>
                <a:cs typeface="Times New Roman" pitchFamily="18" charset="0"/>
              </a:rPr>
              <a:t> </a:t>
            </a:r>
            <a:r>
              <a:rPr lang="ru-RU" sz="2400" b="1" dirty="0">
                <a:latin typeface="Times New Roman" pitchFamily="18" charset="0"/>
                <a:ea typeface="Calibri" pitchFamily="34" charset="0"/>
                <a:cs typeface="Times New Roman" pitchFamily="18" charset="0"/>
              </a:rPr>
              <a:t>(продолжение)</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 name="TextBox 52"/>
          <p:cNvSpPr txBox="1"/>
          <p:nvPr/>
        </p:nvSpPr>
        <p:spPr>
          <a:xfrm>
            <a:off x="179512" y="601609"/>
            <a:ext cx="8784976" cy="5170646"/>
          </a:xfrm>
          <a:prstGeom prst="rect">
            <a:avLst/>
          </a:prstGeom>
          <a:noFill/>
        </p:spPr>
        <p:txBody>
          <a:bodyPr wrap="square" rtlCol="0">
            <a:spAutoFit/>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Численно:</a:t>
            </a: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en-US" sz="5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Поскольку число ударов, которые должен сделать кузнец, должно быть натуральным числом, то полученное значение округляем в большую сторону</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Окончательно:</a:t>
            </a: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Определим температуру, до которой нагреется гвоздь:</a:t>
            </a:r>
            <a:endPar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ru-RU"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Численно:</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1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2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RU"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aphicFrame>
        <p:nvGraphicFramePr>
          <p:cNvPr id="4" name="Объект 3"/>
          <p:cNvGraphicFramePr>
            <a:graphicFrameLocks noChangeAspect="1"/>
          </p:cNvGraphicFramePr>
          <p:nvPr>
            <p:extLst/>
          </p:nvPr>
        </p:nvGraphicFramePr>
        <p:xfrm>
          <a:off x="1619672" y="1052736"/>
          <a:ext cx="6203325" cy="1368152"/>
        </p:xfrm>
        <a:graphic>
          <a:graphicData uri="http://schemas.openxmlformats.org/presentationml/2006/ole">
            <mc:AlternateContent xmlns:mc="http://schemas.openxmlformats.org/markup-compatibility/2006">
              <mc:Choice xmlns:v="urn:schemas-microsoft-com:vml" Requires="v">
                <p:oleObj spid="_x0000_s281622" name="Equation" r:id="rId4" imgW="3800575" imgH="838015" progId="Equation.DSMT4">
                  <p:embed/>
                </p:oleObj>
              </mc:Choice>
              <mc:Fallback>
                <p:oleObj name="Equation" r:id="rId4" imgW="3800575" imgH="838015" progId="Equation.DSMT4">
                  <p:embed/>
                  <p:pic>
                    <p:nvPicPr>
                      <p:cNvPr id="4" name="Объект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052736"/>
                        <a:ext cx="6203325" cy="1368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Объект 4"/>
          <p:cNvGraphicFramePr>
            <a:graphicFrameLocks noChangeAspect="1"/>
          </p:cNvGraphicFramePr>
          <p:nvPr>
            <p:extLst/>
          </p:nvPr>
        </p:nvGraphicFramePr>
        <p:xfrm>
          <a:off x="4067945" y="3645024"/>
          <a:ext cx="896350" cy="360040"/>
        </p:xfrm>
        <a:graphic>
          <a:graphicData uri="http://schemas.openxmlformats.org/presentationml/2006/ole">
            <mc:AlternateContent xmlns:mc="http://schemas.openxmlformats.org/markup-compatibility/2006">
              <mc:Choice xmlns:v="urn:schemas-microsoft-com:vml" Requires="v">
                <p:oleObj spid="_x0000_s281623" name="Equation" r:id="rId6" imgW="379950" imgH="152268" progId="Equation.DSMT4">
                  <p:embed/>
                </p:oleObj>
              </mc:Choice>
              <mc:Fallback>
                <p:oleObj name="Equation" r:id="rId6" imgW="379950" imgH="152268" progId="Equation.DSMT4">
                  <p:embed/>
                  <p:pic>
                    <p:nvPicPr>
                      <p:cNvPr id="5" name="Объект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945" y="3645024"/>
                        <a:ext cx="896350"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p:cNvGraphicFramePr>
            <a:graphicFrameLocks noChangeAspect="1"/>
          </p:cNvGraphicFramePr>
          <p:nvPr>
            <p:extLst/>
          </p:nvPr>
        </p:nvGraphicFramePr>
        <p:xfrm>
          <a:off x="2627784" y="4506364"/>
          <a:ext cx="3535400" cy="794844"/>
        </p:xfrm>
        <a:graphic>
          <a:graphicData uri="http://schemas.openxmlformats.org/presentationml/2006/ole">
            <mc:AlternateContent xmlns:mc="http://schemas.openxmlformats.org/markup-compatibility/2006">
              <mc:Choice xmlns:v="urn:schemas-microsoft-com:vml" Requires="v">
                <p:oleObj spid="_x0000_s281624" name="Equation" r:id="rId8" imgW="2033342" imgH="457164" progId="Equation.DSMT4">
                  <p:embed/>
                </p:oleObj>
              </mc:Choice>
              <mc:Fallback>
                <p:oleObj name="Equation" r:id="rId8" imgW="2033342" imgH="457164" progId="Equation.DSMT4">
                  <p:embed/>
                  <p:pic>
                    <p:nvPicPr>
                      <p:cNvPr id="6" name="Объект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7784" y="4506364"/>
                        <a:ext cx="3535400" cy="7948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p:cNvGraphicFramePr>
            <a:graphicFrameLocks noChangeAspect="1"/>
          </p:cNvGraphicFramePr>
          <p:nvPr>
            <p:extLst/>
          </p:nvPr>
        </p:nvGraphicFramePr>
        <p:xfrm>
          <a:off x="2043020" y="5772255"/>
          <a:ext cx="5070965" cy="744857"/>
        </p:xfrm>
        <a:graphic>
          <a:graphicData uri="http://schemas.openxmlformats.org/presentationml/2006/ole">
            <mc:AlternateContent xmlns:mc="http://schemas.openxmlformats.org/markup-compatibility/2006">
              <mc:Choice xmlns:v="urn:schemas-microsoft-com:vml" Requires="v">
                <p:oleObj spid="_x0000_s281625" name="Equation" r:id="rId10" imgW="2983576" imgH="438086" progId="Equation.DSMT4">
                  <p:embed/>
                </p:oleObj>
              </mc:Choice>
              <mc:Fallback>
                <p:oleObj name="Equation" r:id="rId10" imgW="2983576" imgH="438086" progId="Equation.DSMT4">
                  <p:embed/>
                  <p:pic>
                    <p:nvPicPr>
                      <p:cNvPr id="9" name="Объект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43020" y="5772255"/>
                        <a:ext cx="5070965" cy="7448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47236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Условие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 name="TextBox 52"/>
          <p:cNvSpPr txBox="1"/>
          <p:nvPr/>
        </p:nvSpPr>
        <p:spPr>
          <a:xfrm>
            <a:off x="179512" y="592396"/>
            <a:ext cx="8784976" cy="3730317"/>
          </a:xfrm>
          <a:prstGeom prst="rect">
            <a:avLst/>
          </a:prstGeom>
          <a:noFill/>
        </p:spPr>
        <p:txBody>
          <a:bodyPr wrap="square" rtlCol="0">
            <a:spAutoFit/>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При литье может возникать ситуация, когда в литьевой форме окажется вода. При соприкосновении с жидким металлом, масса которого намного больше массы воды, последняя исключительно быстро разогревается и испаряется, разбрасывая жидкий металл в стороны.</a:t>
            </a: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Определите опасное количество воды в глубокой литьевой форме, в которую быстро выливают 1.5 литра расплавленного алюминия. Опасным считается количество воды, способное запасти в газообразной форме достаточно энергии для выброса половины алюминия со скоростью 5 м/с.</a:t>
            </a:r>
          </a:p>
        </p:txBody>
      </p:sp>
      <p:cxnSp>
        <p:nvCxnSpPr>
          <p:cNvPr id="54"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extLst>
      <p:ext uri="{BB962C8B-B14F-4D97-AF65-F5344CB8AC3E}">
        <p14:creationId xmlns:p14="http://schemas.microsoft.com/office/powerpoint/2010/main" val="849721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Решение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TextBox 73"/>
          <p:cNvSpPr txBox="1"/>
          <p:nvPr/>
        </p:nvSpPr>
        <p:spPr>
          <a:xfrm>
            <a:off x="179512" y="548680"/>
            <a:ext cx="8784976" cy="624786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Массы выбрасываемого алюминия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Зная заданный объём и плотность алюминия находим массу:</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Поскольку по условию выбрасывается половина алюминия, то интересующая нас масса равна:</a:t>
            </a: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 Определяем кинетическую энергию выбрасываемого алюминия:</a:t>
            </a: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Энергию алюминию для движения передаёт горячий водяной пар</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Энергия пара, это та энергия, которая была сообщена воде для её нагрева до температуры  кипения, теплота испарения, а также энергия, необходимая для нагрева водяных паров до температуры расплавленного алюминия.</a:t>
            </a:r>
          </a:p>
        </p:txBody>
      </p:sp>
      <p:graphicFrame>
        <p:nvGraphicFramePr>
          <p:cNvPr id="131079" name="Объект 131078"/>
          <p:cNvGraphicFramePr>
            <a:graphicFrameLocks noChangeAspect="1"/>
          </p:cNvGraphicFramePr>
          <p:nvPr>
            <p:extLst/>
          </p:nvPr>
        </p:nvGraphicFramePr>
        <p:xfrm>
          <a:off x="3140993" y="1628800"/>
          <a:ext cx="2609850" cy="330200"/>
        </p:xfrm>
        <a:graphic>
          <a:graphicData uri="http://schemas.openxmlformats.org/presentationml/2006/ole">
            <mc:AlternateContent xmlns:mc="http://schemas.openxmlformats.org/markup-compatibility/2006">
              <mc:Choice xmlns:v="urn:schemas-microsoft-com:vml" Requires="v">
                <p:oleObj spid="_x0000_s282642" name="Equation" r:id="rId4" imgW="2616120" imgH="330120" progId="Equation.DSMT4">
                  <p:embed/>
                </p:oleObj>
              </mc:Choice>
              <mc:Fallback>
                <p:oleObj name="Equation" r:id="rId4" imgW="2616120" imgH="330120" progId="Equation.DSMT4">
                  <p:embed/>
                  <p:pic>
                    <p:nvPicPr>
                      <p:cNvPr id="131079" name="Объект 1310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0993" y="1628800"/>
                        <a:ext cx="260985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0" name="Объект 131079"/>
          <p:cNvGraphicFramePr>
            <a:graphicFrameLocks noChangeAspect="1"/>
          </p:cNvGraphicFramePr>
          <p:nvPr>
            <p:extLst/>
          </p:nvPr>
        </p:nvGraphicFramePr>
        <p:xfrm>
          <a:off x="2871118" y="2132856"/>
          <a:ext cx="3149600" cy="330200"/>
        </p:xfrm>
        <a:graphic>
          <a:graphicData uri="http://schemas.openxmlformats.org/presentationml/2006/ole">
            <mc:AlternateContent xmlns:mc="http://schemas.openxmlformats.org/markup-compatibility/2006">
              <mc:Choice xmlns:v="urn:schemas-microsoft-com:vml" Requires="v">
                <p:oleObj spid="_x0000_s282643" name="Equation" r:id="rId6" imgW="3149280" imgH="330120" progId="Equation.DSMT4">
                  <p:embed/>
                </p:oleObj>
              </mc:Choice>
              <mc:Fallback>
                <p:oleObj name="Equation" r:id="rId6" imgW="3149280" imgH="330120" progId="Equation.DSMT4">
                  <p:embed/>
                  <p:pic>
                    <p:nvPicPr>
                      <p:cNvPr id="131080" name="Объект 1310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1118" y="2132856"/>
                        <a:ext cx="31496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1085" name="Rectangle 20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31086" name="Объект 131085"/>
          <p:cNvGraphicFramePr>
            <a:graphicFrameLocks noChangeAspect="1"/>
          </p:cNvGraphicFramePr>
          <p:nvPr>
            <p:extLst/>
          </p:nvPr>
        </p:nvGraphicFramePr>
        <p:xfrm>
          <a:off x="3017168" y="3284984"/>
          <a:ext cx="2857500" cy="609600"/>
        </p:xfrm>
        <a:graphic>
          <a:graphicData uri="http://schemas.openxmlformats.org/presentationml/2006/ole">
            <mc:AlternateContent xmlns:mc="http://schemas.openxmlformats.org/markup-compatibility/2006">
              <mc:Choice xmlns:v="urn:schemas-microsoft-com:vml" Requires="v">
                <p:oleObj spid="_x0000_s282644" name="Equation" r:id="rId8" imgW="2857500" imgH="609600" progId="Equation.DSMT4">
                  <p:embed/>
                </p:oleObj>
              </mc:Choice>
              <mc:Fallback>
                <p:oleObj name="Equation" r:id="rId8" imgW="2857500" imgH="609600" progId="Equation.DSMT4">
                  <p:embed/>
                  <p:pic>
                    <p:nvPicPr>
                      <p:cNvPr id="131086" name="Объект 1310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7168" y="3284984"/>
                        <a:ext cx="28575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1087" name="Rectangle 207"/>
          <p:cNvSpPr>
            <a:spLocks noChangeArrowheads="1"/>
          </p:cNvSpPr>
          <p:nvPr/>
        </p:nvSpPr>
        <p:spPr bwMode="auto">
          <a:xfrm>
            <a:off x="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31088" name="Объект 131087"/>
          <p:cNvGraphicFramePr>
            <a:graphicFrameLocks noChangeAspect="1"/>
          </p:cNvGraphicFramePr>
          <p:nvPr>
            <p:extLst/>
          </p:nvPr>
        </p:nvGraphicFramePr>
        <p:xfrm>
          <a:off x="2483768" y="4357539"/>
          <a:ext cx="3924300" cy="655637"/>
        </p:xfrm>
        <a:graphic>
          <a:graphicData uri="http://schemas.openxmlformats.org/presentationml/2006/ole">
            <mc:AlternateContent xmlns:mc="http://schemas.openxmlformats.org/markup-compatibility/2006">
              <mc:Choice xmlns:v="urn:schemas-microsoft-com:vml" Requires="v">
                <p:oleObj spid="_x0000_s282645" name="Equation" r:id="rId10" imgW="3924113" imgH="656226" progId="Equation.DSMT4">
                  <p:embed/>
                </p:oleObj>
              </mc:Choice>
              <mc:Fallback>
                <p:oleObj name="Equation" r:id="rId10" imgW="3924113" imgH="656226" progId="Equation.DSMT4">
                  <p:embed/>
                  <p:pic>
                    <p:nvPicPr>
                      <p:cNvPr id="131088" name="Объект 13108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3768" y="4357539"/>
                        <a:ext cx="3924300" cy="655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23373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a:t>
            </a:r>
            <a:r>
              <a:rPr lang="ru-RU" sz="2400" b="1" dirty="0" smtClean="0">
                <a:latin typeface="Times New Roman" pitchFamily="18" charset="0"/>
                <a:ea typeface="Calibri" pitchFamily="34" charset="0"/>
                <a:cs typeface="Times New Roman" pitchFamily="18" charset="0"/>
              </a:rPr>
              <a:t>Решение</a:t>
            </a:r>
            <a:r>
              <a:rPr lang="en-US" sz="2400" b="1" dirty="0">
                <a:latin typeface="Times New Roman" pitchFamily="18" charset="0"/>
                <a:ea typeface="Calibri" pitchFamily="34" charset="0"/>
                <a:cs typeface="Times New Roman" pitchFamily="18" charset="0"/>
              </a:rPr>
              <a:t> </a:t>
            </a:r>
            <a:r>
              <a:rPr lang="ru-RU" sz="2400" b="1" dirty="0">
                <a:latin typeface="Times New Roman" pitchFamily="18" charset="0"/>
                <a:ea typeface="Calibri" pitchFamily="34" charset="0"/>
                <a:cs typeface="Times New Roman" pitchFamily="18" charset="0"/>
              </a:rPr>
              <a:t>(продолжение)</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 name="TextBox 52"/>
          <p:cNvSpPr txBox="1"/>
          <p:nvPr/>
        </p:nvSpPr>
        <p:spPr>
          <a:xfrm>
            <a:off x="179512" y="404664"/>
            <a:ext cx="8784976" cy="563231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В общем виде энергию паров можно записать следующим образом:</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где </a:t>
            </a:r>
            <a:r>
              <a:rPr kumimoji="0" lang="ru-RU" sz="2000" b="0" i="1"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с</a:t>
            </a:r>
            <a:r>
              <a:rPr kumimoji="0" lang="ru-RU" sz="2000" b="0" i="0" u="none" strike="noStrike" kern="1200" cap="none" spc="0" normalizeH="0" baseline="-25000" noProof="0" dirty="0" err="1" smtClean="0">
                <a:ln>
                  <a:noFill/>
                </a:ln>
                <a:solidFill>
                  <a:prstClr val="black"/>
                </a:solidFill>
                <a:effectLst/>
                <a:uLnTx/>
                <a:uFillTx/>
                <a:latin typeface="Times New Roman" pitchFamily="18" charset="0"/>
                <a:ea typeface="+mn-ea"/>
                <a:cs typeface="Times New Roman" pitchFamily="18" charset="0"/>
              </a:rPr>
              <a:t>В</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теплоёмкость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воды, </a:t>
            </a:r>
            <a:r>
              <a:rPr kumimoji="0" lang="ru-RU"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М</a:t>
            </a:r>
            <a:r>
              <a:rPr kumimoji="0" lang="ru-RU" sz="2000" b="0" i="0" u="none" strike="noStrike" kern="1200" cap="none" spc="0" normalizeH="0" baseline="-25000" noProof="0" dirty="0" smtClean="0">
                <a:ln>
                  <a:noFill/>
                </a:ln>
                <a:solidFill>
                  <a:prstClr val="black"/>
                </a:solidFill>
                <a:effectLst/>
                <a:uLnTx/>
                <a:uFillTx/>
                <a:latin typeface="Times New Roman" pitchFamily="18" charset="0"/>
                <a:ea typeface="+mn-ea"/>
                <a:cs typeface="Times New Roman" pitchFamily="18" charset="0"/>
              </a:rPr>
              <a:t>В</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масса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воды, </a:t>
            </a:r>
            <a:r>
              <a:rPr kumimoji="0" lang="ru-RU" sz="2000" b="0" i="1"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Т</a:t>
            </a:r>
            <a:r>
              <a:rPr kumimoji="0" lang="ru-RU" sz="2000" b="0" i="0" u="none" strike="noStrike" kern="1200" cap="none" spc="0" normalizeH="0" baseline="-25000" noProof="0" dirty="0" err="1" smtClean="0">
                <a:ln>
                  <a:noFill/>
                </a:ln>
                <a:solidFill>
                  <a:prstClr val="black"/>
                </a:solidFill>
                <a:effectLst/>
                <a:uLnTx/>
                <a:uFillTx/>
                <a:latin typeface="Times New Roman" pitchFamily="18" charset="0"/>
                <a:ea typeface="+mn-ea"/>
                <a:cs typeface="Times New Roman" pitchFamily="18" charset="0"/>
              </a:rPr>
              <a:t>кип</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температура кипения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воды, </a:t>
            </a:r>
            <a:r>
              <a:rPr kumimoji="0" lang="ru-RU" sz="2000" b="0" i="1"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Т</a:t>
            </a:r>
            <a:r>
              <a:rPr kumimoji="0" lang="ru-RU" sz="2000" b="0" i="0" u="none" strike="noStrike" kern="1200" cap="none" spc="0" normalizeH="0" baseline="-25000" noProof="0" dirty="0" err="1" smtClean="0">
                <a:ln>
                  <a:noFill/>
                </a:ln>
                <a:solidFill>
                  <a:prstClr val="black"/>
                </a:solidFill>
                <a:effectLst/>
                <a:uLnTx/>
                <a:uFillTx/>
                <a:latin typeface="Times New Roman" pitchFamily="18" charset="0"/>
                <a:ea typeface="+mn-ea"/>
                <a:cs typeface="Times New Roman" pitchFamily="18" charset="0"/>
              </a:rPr>
              <a:t>комн</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комнатная температура (начальная температура воды)</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где </a:t>
            </a:r>
            <a:r>
              <a:rPr kumimoji="0" lang="en-US"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r</a:t>
            </a:r>
            <a:r>
              <a:rPr kumimoji="0" lang="ru-RU" sz="2000" b="0" i="0" u="none" strike="noStrike" kern="1200" cap="none" spc="0" normalizeH="0" baseline="-25000" noProof="0" dirty="0" smtClean="0">
                <a:ln>
                  <a:noFill/>
                </a:ln>
                <a:solidFill>
                  <a:prstClr val="black"/>
                </a:solidFill>
                <a:effectLst/>
                <a:uLnTx/>
                <a:uFillTx/>
                <a:latin typeface="Times New Roman" pitchFamily="18" charset="0"/>
                <a:ea typeface="+mn-ea"/>
                <a:cs typeface="Times New Roman" pitchFamily="18" charset="0"/>
              </a:rPr>
              <a:t>В</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теплота испарения воды</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где </a:t>
            </a:r>
            <a:r>
              <a:rPr kumimoji="0" lang="ru-RU" sz="2000" b="0" i="1"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с</a:t>
            </a:r>
            <a:r>
              <a:rPr kumimoji="0" lang="ru-RU" sz="2000" b="0" i="0" u="none" strike="noStrike" kern="1200" cap="none" spc="0" normalizeH="0" baseline="-25000" noProof="0" dirty="0" err="1">
                <a:ln>
                  <a:noFill/>
                </a:ln>
                <a:solidFill>
                  <a:prstClr val="black"/>
                </a:solidFill>
                <a:effectLst/>
                <a:uLnTx/>
                <a:uFillTx/>
                <a:latin typeface="Times New Roman" pitchFamily="18" charset="0"/>
                <a:ea typeface="+mn-ea"/>
                <a:cs typeface="Times New Roman" pitchFamily="18" charset="0"/>
              </a:rPr>
              <a:t>п</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теплоёмкость водяного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пара,  </a:t>
            </a:r>
            <a:r>
              <a:rPr kumimoji="0" lang="ru-RU"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Т</a:t>
            </a:r>
            <a:r>
              <a:rPr kumimoji="0" lang="ru-RU" sz="2000" b="0" i="0" u="none" strike="noStrike" kern="1200" cap="none" spc="0" normalizeH="0" baseline="-25000" noProof="0" dirty="0" smtClean="0">
                <a:ln>
                  <a:noFill/>
                </a:ln>
                <a:solidFill>
                  <a:prstClr val="black"/>
                </a:solidFill>
                <a:effectLst/>
                <a:uLnTx/>
                <a:uFillTx/>
                <a:latin typeface="Times New Roman" pitchFamily="18" charset="0"/>
                <a:ea typeface="+mn-ea"/>
                <a:cs typeface="Times New Roman" pitchFamily="18" charset="0"/>
              </a:rPr>
              <a:t>А</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температура расплавленного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алюминия,  </a:t>
            </a:r>
            <a:r>
              <a:rPr kumimoji="0" lang="ru-RU" sz="2000" b="0" i="1"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Т</a:t>
            </a:r>
            <a:r>
              <a:rPr kumimoji="0" lang="ru-RU" sz="2000" b="0" i="0" u="none" strike="noStrike" kern="1200" cap="none" spc="0" normalizeH="0" baseline="-25000" noProof="0" dirty="0" err="1" smtClean="0">
                <a:ln>
                  <a:noFill/>
                </a:ln>
                <a:solidFill>
                  <a:prstClr val="black"/>
                </a:solidFill>
                <a:effectLst/>
                <a:uLnTx/>
                <a:uFillTx/>
                <a:latin typeface="Times New Roman" pitchFamily="18" charset="0"/>
                <a:ea typeface="+mn-ea"/>
                <a:cs typeface="Times New Roman" pitchFamily="18" charset="0"/>
              </a:rPr>
              <a:t>кип</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температура кипения воды</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Из вышесказанного очевидно, что:</a:t>
            </a:r>
          </a:p>
        </p:txBody>
      </p:sp>
      <p:pic>
        <p:nvPicPr>
          <p:cNvPr id="13"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3" name="Объект 2"/>
          <p:cNvGraphicFramePr>
            <a:graphicFrameLocks noChangeAspect="1"/>
          </p:cNvGraphicFramePr>
          <p:nvPr>
            <p:extLst/>
          </p:nvPr>
        </p:nvGraphicFramePr>
        <p:xfrm>
          <a:off x="2683464" y="892621"/>
          <a:ext cx="3863975" cy="365125"/>
        </p:xfrm>
        <a:graphic>
          <a:graphicData uri="http://schemas.openxmlformats.org/presentationml/2006/ole">
            <mc:AlternateContent xmlns:mc="http://schemas.openxmlformats.org/markup-compatibility/2006">
              <mc:Choice xmlns:v="urn:schemas-microsoft-com:vml" Requires="v">
                <p:oleObj spid="_x0000_s283678" name="Equation" r:id="rId4" imgW="3860800" imgH="368300" progId="Equation.DSMT4">
                  <p:embed/>
                </p:oleObj>
              </mc:Choice>
              <mc:Fallback>
                <p:oleObj name="Equation" r:id="rId4" imgW="3860800" imgH="368300" progId="Equation.DSMT4">
                  <p:embed/>
                  <p:pic>
                    <p:nvPicPr>
                      <p:cNvPr id="3" name="Объект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3464" y="892621"/>
                        <a:ext cx="3863975"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Объект 3"/>
          <p:cNvGraphicFramePr>
            <a:graphicFrameLocks noChangeAspect="1"/>
          </p:cNvGraphicFramePr>
          <p:nvPr>
            <p:extLst/>
          </p:nvPr>
        </p:nvGraphicFramePr>
        <p:xfrm>
          <a:off x="2927939" y="1320963"/>
          <a:ext cx="3375025" cy="396875"/>
        </p:xfrm>
        <a:graphic>
          <a:graphicData uri="http://schemas.openxmlformats.org/presentationml/2006/ole">
            <mc:AlternateContent xmlns:mc="http://schemas.openxmlformats.org/markup-compatibility/2006">
              <mc:Choice xmlns:v="urn:schemas-microsoft-com:vml" Requires="v">
                <p:oleObj spid="_x0000_s283679" name="Equation" r:id="rId6" imgW="3378200" imgH="393700" progId="Equation.DSMT4">
                  <p:embed/>
                </p:oleObj>
              </mc:Choice>
              <mc:Fallback>
                <p:oleObj name="Equation" r:id="rId6" imgW="3378200" imgH="393700" progId="Equation.DSMT4">
                  <p:embed/>
                  <p:pic>
                    <p:nvPicPr>
                      <p:cNvPr id="4" name="Объект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7939" y="1320963"/>
                        <a:ext cx="3375025"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Объект 4"/>
          <p:cNvGraphicFramePr>
            <a:graphicFrameLocks noChangeAspect="1"/>
          </p:cNvGraphicFramePr>
          <p:nvPr>
            <p:extLst/>
          </p:nvPr>
        </p:nvGraphicFramePr>
        <p:xfrm>
          <a:off x="3007314" y="3684617"/>
          <a:ext cx="3216275" cy="396875"/>
        </p:xfrm>
        <a:graphic>
          <a:graphicData uri="http://schemas.openxmlformats.org/presentationml/2006/ole">
            <mc:AlternateContent xmlns:mc="http://schemas.openxmlformats.org/markup-compatibility/2006">
              <mc:Choice xmlns:v="urn:schemas-microsoft-com:vml" Requires="v">
                <p:oleObj spid="_x0000_s283680" name="Equation" r:id="rId8" imgW="3213100" imgH="393700" progId="Equation.DSMT4">
                  <p:embed/>
                </p:oleObj>
              </mc:Choice>
              <mc:Fallback>
                <p:oleObj name="Equation" r:id="rId8" imgW="3213100" imgH="393700" progId="Equation.DSMT4">
                  <p:embed/>
                  <p:pic>
                    <p:nvPicPr>
                      <p:cNvPr id="5" name="Объект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7314" y="3684617"/>
                        <a:ext cx="3216275"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p:cNvGraphicFramePr>
            <a:graphicFrameLocks noChangeAspect="1"/>
          </p:cNvGraphicFramePr>
          <p:nvPr>
            <p:extLst/>
          </p:nvPr>
        </p:nvGraphicFramePr>
        <p:xfrm>
          <a:off x="1654764" y="5094190"/>
          <a:ext cx="5921375" cy="381000"/>
        </p:xfrm>
        <a:graphic>
          <a:graphicData uri="http://schemas.openxmlformats.org/presentationml/2006/ole">
            <mc:AlternateContent xmlns:mc="http://schemas.openxmlformats.org/markup-compatibility/2006">
              <mc:Choice xmlns:v="urn:schemas-microsoft-com:vml" Requires="v">
                <p:oleObj spid="_x0000_s283681" name="Equation" r:id="rId10" imgW="5918200" imgH="381000" progId="Equation.DSMT4">
                  <p:embed/>
                </p:oleObj>
              </mc:Choice>
              <mc:Fallback>
                <p:oleObj name="Equation" r:id="rId10" imgW="5918200" imgH="381000" progId="Equation.DSMT4">
                  <p:embed/>
                  <p:pic>
                    <p:nvPicPr>
                      <p:cNvPr id="6" name="Объект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54764" y="5094190"/>
                        <a:ext cx="592137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Объект 13"/>
          <p:cNvGraphicFramePr>
            <a:graphicFrameLocks noChangeAspect="1"/>
          </p:cNvGraphicFramePr>
          <p:nvPr>
            <p:extLst/>
          </p:nvPr>
        </p:nvGraphicFramePr>
        <p:xfrm>
          <a:off x="3665333" y="2819544"/>
          <a:ext cx="1900237" cy="381000"/>
        </p:xfrm>
        <a:graphic>
          <a:graphicData uri="http://schemas.openxmlformats.org/presentationml/2006/ole">
            <mc:AlternateContent xmlns:mc="http://schemas.openxmlformats.org/markup-compatibility/2006">
              <mc:Choice xmlns:v="urn:schemas-microsoft-com:vml" Requires="v">
                <p:oleObj spid="_x0000_s283682" name="Equation" r:id="rId12" imgW="1900467" imgH="380223" progId="Equation.DSMT4">
                  <p:embed/>
                </p:oleObj>
              </mc:Choice>
              <mc:Fallback>
                <p:oleObj name="Equation" r:id="rId12" imgW="1900467" imgH="380223" progId="Equation.DSMT4">
                  <p:embed/>
                  <p:pic>
                    <p:nvPicPr>
                      <p:cNvPr id="14" name="Объект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5333" y="2819544"/>
                        <a:ext cx="190023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Объект 15"/>
          <p:cNvGraphicFramePr>
            <a:graphicFrameLocks noChangeAspect="1"/>
          </p:cNvGraphicFramePr>
          <p:nvPr>
            <p:extLst/>
          </p:nvPr>
        </p:nvGraphicFramePr>
        <p:xfrm>
          <a:off x="1688895" y="6309320"/>
          <a:ext cx="5853113" cy="381000"/>
        </p:xfrm>
        <a:graphic>
          <a:graphicData uri="http://schemas.openxmlformats.org/presentationml/2006/ole">
            <mc:AlternateContent xmlns:mc="http://schemas.openxmlformats.org/markup-compatibility/2006">
              <mc:Choice xmlns:v="urn:schemas-microsoft-com:vml" Requires="v">
                <p:oleObj spid="_x0000_s283683" name="Equation" r:id="rId14" imgW="5852951" imgH="380223" progId="Equation.DSMT4">
                  <p:embed/>
                </p:oleObj>
              </mc:Choice>
              <mc:Fallback>
                <p:oleObj name="Equation" r:id="rId14" imgW="5852951" imgH="380223" progId="Equation.DSMT4">
                  <p:embed/>
                  <p:pic>
                    <p:nvPicPr>
                      <p:cNvPr id="16" name="Объект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88895" y="6309320"/>
                        <a:ext cx="58531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2681" name="Rectangle 5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82680" name="Object 56"/>
          <p:cNvGraphicFramePr>
            <a:graphicFrameLocks noChangeAspect="1"/>
          </p:cNvGraphicFramePr>
          <p:nvPr>
            <p:extLst/>
          </p:nvPr>
        </p:nvGraphicFramePr>
        <p:xfrm>
          <a:off x="4067944" y="5949280"/>
          <a:ext cx="904875" cy="333375"/>
        </p:xfrm>
        <a:graphic>
          <a:graphicData uri="http://schemas.openxmlformats.org/presentationml/2006/ole">
            <mc:AlternateContent xmlns:mc="http://schemas.openxmlformats.org/markup-compatibility/2006">
              <mc:Choice xmlns:v="urn:schemas-microsoft-com:vml" Requires="v">
                <p:oleObj spid="_x0000_s283684" name="Equation" r:id="rId16" imgW="901440" imgH="330120" progId="Equation.DSMT4">
                  <p:embed/>
                </p:oleObj>
              </mc:Choice>
              <mc:Fallback>
                <p:oleObj name="Equation" r:id="rId16" imgW="901440" imgH="330120" progId="Equation.DSMT4">
                  <p:embed/>
                  <p:pic>
                    <p:nvPicPr>
                      <p:cNvPr id="282680" name="Object 56"/>
                      <p:cNvPicPr>
                        <a:picLocks noChangeAspect="1" noChangeArrowheads="1"/>
                      </p:cNvPicPr>
                      <p:nvPr/>
                    </p:nvPicPr>
                    <p:blipFill>
                      <a:blip r:embed="rId17"/>
                      <a:srcRect/>
                      <a:stretch>
                        <a:fillRect/>
                      </a:stretch>
                    </p:blipFill>
                    <p:spPr bwMode="auto">
                      <a:xfrm>
                        <a:off x="4067944" y="5949280"/>
                        <a:ext cx="90487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02535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a:t>
            </a:r>
            <a:r>
              <a:rPr lang="ru-RU" sz="2400" b="1" dirty="0" smtClean="0">
                <a:latin typeface="Times New Roman" pitchFamily="18" charset="0"/>
                <a:ea typeface="Calibri" pitchFamily="34" charset="0"/>
                <a:cs typeface="Times New Roman" pitchFamily="18" charset="0"/>
              </a:rPr>
              <a:t>Решение</a:t>
            </a:r>
            <a:r>
              <a:rPr lang="en-US" sz="2400" b="1" dirty="0">
                <a:latin typeface="Times New Roman" pitchFamily="18" charset="0"/>
                <a:ea typeface="Calibri" pitchFamily="34" charset="0"/>
                <a:cs typeface="Times New Roman" pitchFamily="18" charset="0"/>
              </a:rPr>
              <a:t> </a:t>
            </a:r>
            <a:r>
              <a:rPr lang="ru-RU" sz="2400" b="1" dirty="0">
                <a:latin typeface="Times New Roman" pitchFamily="18" charset="0"/>
                <a:ea typeface="Calibri" pitchFamily="34" charset="0"/>
                <a:cs typeface="Times New Roman" pitchFamily="18" charset="0"/>
              </a:rPr>
              <a:t>(продолжение)</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 name="TextBox 52"/>
          <p:cNvSpPr txBox="1"/>
          <p:nvPr/>
        </p:nvSpPr>
        <p:spPr>
          <a:xfrm>
            <a:off x="179512" y="548680"/>
            <a:ext cx="8784976" cy="103727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60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Из последней формулы выразим массу воды:</a:t>
            </a: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82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82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82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826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826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3758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37581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37582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3758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37582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375853" name="Object 45"/>
          <p:cNvGraphicFramePr>
            <a:graphicFrameLocks noChangeAspect="1"/>
          </p:cNvGraphicFramePr>
          <p:nvPr/>
        </p:nvGraphicFramePr>
        <p:xfrm>
          <a:off x="1988592" y="753269"/>
          <a:ext cx="5114925" cy="409575"/>
        </p:xfrm>
        <a:graphic>
          <a:graphicData uri="http://schemas.openxmlformats.org/presentationml/2006/ole">
            <mc:AlternateContent xmlns:mc="http://schemas.openxmlformats.org/markup-compatibility/2006">
              <mc:Choice xmlns:v="urn:schemas-microsoft-com:vml" Requires="v">
                <p:oleObj spid="_x0000_s284690" name="Equation" r:id="rId4" imgW="5118100" imgH="406400" progId="Equation.DSMT4">
                  <p:embed/>
                </p:oleObj>
              </mc:Choice>
              <mc:Fallback>
                <p:oleObj name="Equation" r:id="rId4" imgW="5118100" imgH="406400" progId="Equation.DSMT4">
                  <p:embed/>
                  <p:pic>
                    <p:nvPicPr>
                      <p:cNvPr id="375853" name="Object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8592" y="753269"/>
                        <a:ext cx="511492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5852" name="Object 44"/>
          <p:cNvGraphicFramePr>
            <a:graphicFrameLocks noChangeAspect="1"/>
          </p:cNvGraphicFramePr>
          <p:nvPr/>
        </p:nvGraphicFramePr>
        <p:xfrm>
          <a:off x="2302917" y="1653555"/>
          <a:ext cx="4486275" cy="695325"/>
        </p:xfrm>
        <a:graphic>
          <a:graphicData uri="http://schemas.openxmlformats.org/presentationml/2006/ole">
            <mc:AlternateContent xmlns:mc="http://schemas.openxmlformats.org/markup-compatibility/2006">
              <mc:Choice xmlns:v="urn:schemas-microsoft-com:vml" Requires="v">
                <p:oleObj spid="_x0000_s284691" name="Equation" r:id="rId6" imgW="4483100" imgH="698500" progId="Equation.DSMT4">
                  <p:embed/>
                </p:oleObj>
              </mc:Choice>
              <mc:Fallback>
                <p:oleObj name="Equation" r:id="rId6" imgW="4483100" imgH="698500" progId="Equation.DSMT4">
                  <p:embed/>
                  <p:pic>
                    <p:nvPicPr>
                      <p:cNvPr id="375852" name="Object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2917" y="1653555"/>
                        <a:ext cx="448627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5851" name="Object 43"/>
          <p:cNvGraphicFramePr>
            <a:graphicFrameLocks noChangeAspect="1"/>
          </p:cNvGraphicFramePr>
          <p:nvPr/>
        </p:nvGraphicFramePr>
        <p:xfrm>
          <a:off x="1783804" y="2498601"/>
          <a:ext cx="5524500" cy="714375"/>
        </p:xfrm>
        <a:graphic>
          <a:graphicData uri="http://schemas.openxmlformats.org/presentationml/2006/ole">
            <mc:AlternateContent xmlns:mc="http://schemas.openxmlformats.org/markup-compatibility/2006">
              <mc:Choice xmlns:v="urn:schemas-microsoft-com:vml" Requires="v">
                <p:oleObj spid="_x0000_s284692" name="Equation" r:id="rId8" imgW="5524500" imgH="711200" progId="Equation.DSMT4">
                  <p:embed/>
                </p:oleObj>
              </mc:Choice>
              <mc:Fallback>
                <p:oleObj name="Equation" r:id="rId8" imgW="5524500" imgH="711200" progId="Equation.DSMT4">
                  <p:embed/>
                  <p:pic>
                    <p:nvPicPr>
                      <p:cNvPr id="375851" name="Object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3804" y="2498601"/>
                        <a:ext cx="55245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5850" name="Object 42"/>
          <p:cNvGraphicFramePr>
            <a:graphicFrameLocks noChangeAspect="1"/>
          </p:cNvGraphicFramePr>
          <p:nvPr/>
        </p:nvGraphicFramePr>
        <p:xfrm>
          <a:off x="3153023" y="3561581"/>
          <a:ext cx="2786063" cy="371475"/>
        </p:xfrm>
        <a:graphic>
          <a:graphicData uri="http://schemas.openxmlformats.org/presentationml/2006/ole">
            <mc:AlternateContent xmlns:mc="http://schemas.openxmlformats.org/markup-compatibility/2006">
              <mc:Choice xmlns:v="urn:schemas-microsoft-com:vml" Requires="v">
                <p:oleObj spid="_x0000_s284693" name="Equation" r:id="rId10" imgW="2781000" imgH="368280" progId="Equation.DSMT4">
                  <p:embed/>
                </p:oleObj>
              </mc:Choice>
              <mc:Fallback>
                <p:oleObj name="Equation" r:id="rId10" imgW="2781000" imgH="368280" progId="Equation.DSMT4">
                  <p:embed/>
                  <p:pic>
                    <p:nvPicPr>
                      <p:cNvPr id="375850" name="Object 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3023" y="3561581"/>
                        <a:ext cx="2786063"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5854"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375856" name="Rectangle 48"/>
          <p:cNvSpPr>
            <a:spLocks noChangeArrowheads="1"/>
          </p:cNvSpPr>
          <p:nvPr/>
        </p:nvSpPr>
        <p:spPr bwMode="auto">
          <a:xfrm>
            <a:off x="0" y="2019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375857" name="Rectangle 49"/>
          <p:cNvSpPr>
            <a:spLocks noChangeArrowheads="1"/>
          </p:cNvSpPr>
          <p:nvPr/>
        </p:nvSpPr>
        <p:spPr bwMode="auto">
          <a:xfrm>
            <a:off x="0" y="2733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375858" name="Rectangle 50"/>
          <p:cNvSpPr>
            <a:spLocks noChangeArrowheads="1"/>
          </p:cNvSpPr>
          <p:nvPr/>
        </p:nvSpPr>
        <p:spPr bwMode="auto">
          <a:xfrm>
            <a:off x="0" y="3105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375859" name="Rectangle 51"/>
          <p:cNvSpPr>
            <a:spLocks noChangeArrowheads="1"/>
          </p:cNvSpPr>
          <p:nvPr/>
        </p:nvSpPr>
        <p:spPr bwMode="auto">
          <a:xfrm>
            <a:off x="0" y="3438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19523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Условие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 name="TextBox 52"/>
          <p:cNvSpPr txBox="1"/>
          <p:nvPr/>
        </p:nvSpPr>
        <p:spPr>
          <a:xfrm>
            <a:off x="179512" y="592396"/>
            <a:ext cx="8784976" cy="4191981"/>
          </a:xfrm>
          <a:prstGeom prst="rect">
            <a:avLst/>
          </a:prstGeom>
          <a:noFill/>
        </p:spPr>
        <p:txBody>
          <a:bodyPr wrap="square" rtlCol="0">
            <a:spAutoFit/>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В ряде случаев в технике используется дисперсно-упрочненный композиционный материал, представляющий собой комбинацию из мелких частиц (порошков, насыпного материала) и связующего. При заполнении пространства насыпным материалом частицы занимают не весь объем, так как между частицами остается свободное пространство. Предполагается, что частицы расположены в узлах кубической сетки и прилегают друг к другу. Остальную часть пространства заполняют связующим. Плотность материала наполнителя 2000 кг/м</a:t>
            </a:r>
            <a:r>
              <a:rPr kumimoji="0" lang="ru-RU" sz="2000" b="0" i="0" u="none" strike="noStrike" kern="1200" cap="none" spc="0" normalizeH="0" baseline="30000" noProof="0" dirty="0" smtClean="0">
                <a:ln>
                  <a:noFill/>
                </a:ln>
                <a:solidFill>
                  <a:prstClr val="black"/>
                </a:solidFill>
                <a:effectLst/>
                <a:uLnTx/>
                <a:uFillTx/>
                <a:latin typeface="Times New Roman" pitchFamily="18" charset="0"/>
                <a:ea typeface="+mn-ea"/>
                <a:cs typeface="Times New Roman" pitchFamily="18" charset="0"/>
              </a:rPr>
              <a:t>3</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плотность связующего 1200 кг/м</a:t>
            </a:r>
            <a:r>
              <a:rPr kumimoji="0" lang="ru-RU" sz="2000" b="0" i="0" u="none" strike="noStrike" kern="1200" cap="none" spc="0" normalizeH="0" baseline="30000" noProof="0" dirty="0" smtClean="0">
                <a:ln>
                  <a:noFill/>
                </a:ln>
                <a:solidFill>
                  <a:prstClr val="black"/>
                </a:solidFill>
                <a:effectLst/>
                <a:uLnTx/>
                <a:uFillTx/>
                <a:latin typeface="Times New Roman" pitchFamily="18" charset="0"/>
                <a:ea typeface="+mn-ea"/>
                <a:cs typeface="Times New Roman" pitchFamily="18" charset="0"/>
              </a:rPr>
              <a:t>3</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Определите среднюю плотность материала.</a:t>
            </a:r>
            <a:endPar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54"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extLst>
      <p:ext uri="{BB962C8B-B14F-4D97-AF65-F5344CB8AC3E}">
        <p14:creationId xmlns:p14="http://schemas.microsoft.com/office/powerpoint/2010/main" val="1285369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Технологическое направление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908720"/>
            <a:ext cx="8784976" cy="1883657"/>
          </a:xfrm>
          <a:prstGeom prst="rect">
            <a:avLst/>
          </a:prstGeom>
          <a:noFill/>
        </p:spPr>
        <p:txBody>
          <a:bodyPr wrap="square" rtlCol="0">
            <a:spAutoFit/>
          </a:bodyPr>
          <a:lstStyle/>
          <a:p>
            <a:pPr algn="just">
              <a:lnSpc>
                <a:spcPct val="150000"/>
              </a:lnSpc>
            </a:pPr>
            <a:r>
              <a:rPr lang="ru-RU" sz="2000" dirty="0" smtClean="0">
                <a:latin typeface="Times New Roman" pitchFamily="18" charset="0"/>
                <a:cs typeface="Times New Roman" pitchFamily="18" charset="0"/>
              </a:rPr>
              <a:t>Включает задачи, связанные с выбором параметров производственных (технологических)  процессов или оборудования. Например, определение параметров обработки резаньем, потребных характеристик токарного станка, технологических условий изготовления композитных изделий и т.д.</a:t>
            </a:r>
          </a:p>
        </p:txBody>
      </p:sp>
      <p:cxnSp>
        <p:nvCxnSpPr>
          <p:cNvPr id="54" name="Gerade Verbindung 20"/>
          <p:cNvCxnSpPr/>
          <p:nvPr/>
        </p:nvCxnSpPr>
        <p:spPr>
          <a:xfrm>
            <a:off x="0" y="548680"/>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10"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TextBox 73"/>
          <p:cNvSpPr txBox="1"/>
          <p:nvPr/>
        </p:nvSpPr>
        <p:spPr>
          <a:xfrm>
            <a:off x="179512" y="548680"/>
            <a:ext cx="8784976" cy="6240170"/>
          </a:xfrm>
          <a:prstGeom prst="rect">
            <a:avLst/>
          </a:prstGeom>
          <a:noFill/>
        </p:spPr>
        <p:txBody>
          <a:bodyPr wrap="square" rtlCol="0">
            <a:spAutoFit/>
          </a:bodyPr>
          <a:lstStyle/>
          <a:p>
            <a:pPr marL="0" marR="0" lvl="0" indent="0" algn="just" defTabSz="914400" rtl="0" eaLnBrk="1" fontAlgn="auto" latinLnBrk="0" hangingPunct="1">
              <a:lnSpc>
                <a:spcPct val="14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1. Принимаемый свободный объём равен 1 м</a:t>
            </a:r>
            <a:r>
              <a:rPr kumimoji="0" lang="ru-RU" sz="2000" b="0" i="0" u="none" strike="noStrike" kern="1200" cap="none" spc="0" normalizeH="0" baseline="30000" noProof="0" dirty="0" smtClean="0">
                <a:ln>
                  <a:noFill/>
                </a:ln>
                <a:solidFill>
                  <a:prstClr val="black"/>
                </a:solidFill>
                <a:effectLst/>
                <a:uLnTx/>
                <a:uFillTx/>
                <a:latin typeface="Times New Roman" pitchFamily="18" charset="0"/>
                <a:ea typeface="+mn-ea"/>
                <a:cs typeface="Times New Roman" pitchFamily="18" charset="0"/>
              </a:rPr>
              <a:t>3</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Если предположить, что сферические частицы наполнителя расположены в узлах кубической сетки и прилегают друг к другу, то их количество будет равно </a:t>
            </a:r>
            <a:r>
              <a:rPr kumimoji="0" lang="en-US"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n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 8, 27, 64… При любом </a:t>
            </a:r>
            <a:r>
              <a:rPr kumimoji="0" lang="en-US"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n</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занимаемый объём наполнителя будет постоянен:</a:t>
            </a:r>
          </a:p>
          <a:p>
            <a:pPr marL="0" marR="0" lvl="0" indent="0" algn="just" defTabSz="914400" rtl="0" eaLnBrk="1" fontAlgn="auto" latinLnBrk="0" hangingPunct="1">
              <a:lnSpc>
                <a:spcPct val="140000"/>
              </a:lnSpc>
              <a:spcBef>
                <a:spcPts val="30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4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где </a:t>
            </a:r>
            <a:r>
              <a:rPr kumimoji="0" lang="ru-RU" sz="2000" b="0" i="1"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R</a:t>
            </a:r>
            <a:r>
              <a:rPr kumimoji="0" lang="ru-RU" sz="2000" b="0" i="0" u="none" strike="noStrike" kern="1200" cap="none" spc="0" normalizeH="0" baseline="-25000" noProof="0" dirty="0" err="1" smtClean="0">
                <a:ln>
                  <a:noFill/>
                </a:ln>
                <a:solidFill>
                  <a:prstClr val="black"/>
                </a:solidFill>
                <a:effectLst/>
                <a:uLnTx/>
                <a:uFillTx/>
                <a:latin typeface="Times New Roman" pitchFamily="18" charset="0"/>
                <a:ea typeface="+mn-ea"/>
                <a:cs typeface="Times New Roman" pitchFamily="18" charset="0"/>
              </a:rPr>
              <a:t>ч</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радиус частиц наполнителя (при </a:t>
            </a:r>
            <a:r>
              <a:rPr kumimoji="0" lang="en-US"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n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 </a:t>
            </a:r>
            <a:r>
              <a:rPr kumimoji="0" lang="ru-RU" sz="2000" b="0" i="1"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R</a:t>
            </a:r>
            <a:r>
              <a:rPr kumimoji="0" lang="ru-RU" sz="2000" b="0" i="0" u="none" strike="noStrike" kern="1200" cap="none" spc="0" normalizeH="0" baseline="-25000" noProof="0" dirty="0" err="1" smtClean="0">
                <a:ln>
                  <a:noFill/>
                </a:ln>
                <a:solidFill>
                  <a:prstClr val="black"/>
                </a:solidFill>
                <a:effectLst/>
                <a:uLnTx/>
                <a:uFillTx/>
                <a:latin typeface="Times New Roman" pitchFamily="18" charset="0"/>
                <a:ea typeface="+mn-ea"/>
                <a:cs typeface="Times New Roman" pitchFamily="18" charset="0"/>
              </a:rPr>
              <a:t>ч</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0.5 м).</a:t>
            </a:r>
          </a:p>
          <a:p>
            <a:pPr marL="0" marR="0" lvl="0" indent="0" algn="just" defTabSz="914400" rtl="0" eaLnBrk="1" fontAlgn="auto" latinLnBrk="0" hangingPunct="1">
              <a:lnSpc>
                <a:spcPct val="14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 Коэффициент объёмного заполнения является отношением объёма наполнителя к свободному объёму:</a:t>
            </a:r>
          </a:p>
          <a:p>
            <a:pPr marL="0" marR="0" lvl="0" indent="0" algn="just" defTabSz="914400" rtl="0" eaLnBrk="1" fontAlgn="auto" latinLnBrk="0" hangingPunct="1">
              <a:lnSpc>
                <a:spcPct val="140000"/>
              </a:lnSpc>
              <a:spcBef>
                <a:spcPts val="30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4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3. Определение соотношения масс наполнителя и связующего (</a:t>
            </a:r>
            <a:r>
              <a:rPr kumimoji="0" lang="ru-RU"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М</a:t>
            </a:r>
            <a:r>
              <a:rPr kumimoji="0" lang="ru-RU" sz="2000" b="0" i="0" u="none" strike="noStrike" kern="1200" cap="none" spc="0" normalizeH="0" baseline="-25000" noProof="0" dirty="0" smtClean="0">
                <a:ln>
                  <a:noFill/>
                </a:ln>
                <a:solidFill>
                  <a:prstClr val="black"/>
                </a:solidFill>
                <a:effectLst/>
                <a:uLnTx/>
                <a:uFillTx/>
                <a:latin typeface="Times New Roman" pitchFamily="18" charset="0"/>
                <a:ea typeface="+mn-ea"/>
                <a:cs typeface="Times New Roman" pitchFamily="18" charset="0"/>
              </a:rPr>
              <a:t>Н</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и </a:t>
            </a:r>
            <a:r>
              <a:rPr kumimoji="0" lang="ru-RU"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М</a:t>
            </a:r>
            <a:r>
              <a:rPr kumimoji="0" lang="ru-RU" sz="2000" b="0" i="0" u="none" strike="noStrike" kern="1200" cap="none" spc="0" normalizeH="0" baseline="-25000" noProof="0" dirty="0" smtClean="0">
                <a:ln>
                  <a:noFill/>
                </a:ln>
                <a:solidFill>
                  <a:prstClr val="black"/>
                </a:solidFill>
                <a:effectLst/>
                <a:uLnTx/>
                <a:uFillTx/>
                <a:latin typeface="Times New Roman" pitchFamily="18" charset="0"/>
                <a:ea typeface="+mn-ea"/>
                <a:cs typeface="Times New Roman" pitchFamily="18" charset="0"/>
              </a:rPr>
              <a:t>С</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при полной заливке последним:</a:t>
            </a:r>
          </a:p>
          <a:p>
            <a:pPr marL="0" marR="0" lvl="0" indent="0" algn="just" defTabSz="914400" rtl="0" eaLnBrk="1" fontAlgn="auto" latinLnBrk="0" hangingPunct="1">
              <a:lnSpc>
                <a:spcPct val="140000"/>
              </a:lnSpc>
              <a:spcBef>
                <a:spcPts val="30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40000"/>
              </a:lnSpc>
              <a:spcBef>
                <a:spcPts val="30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4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где </a:t>
            </a:r>
            <a:r>
              <a:rPr kumimoji="0" lang="ru-RU"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ρ</a:t>
            </a:r>
            <a:r>
              <a:rPr kumimoji="0" lang="ru-RU" sz="2000" b="0" i="0" u="none" strike="noStrike" kern="1200" cap="none" spc="0" normalizeH="0" baseline="-25000" noProof="0" dirty="0" err="1" smtClean="0">
                <a:ln>
                  <a:noFill/>
                </a:ln>
                <a:solidFill>
                  <a:prstClr val="black"/>
                </a:solidFill>
                <a:effectLst/>
                <a:uLnTx/>
                <a:uFillTx/>
                <a:latin typeface="Times New Roman" pitchFamily="18" charset="0"/>
                <a:ea typeface="+mn-ea"/>
                <a:cs typeface="Times New Roman" pitchFamily="18" charset="0"/>
              </a:rPr>
              <a:t>Н</a:t>
            </a:r>
            <a:r>
              <a:rPr kumimoji="0" lang="ru-RU"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и </a:t>
            </a:r>
            <a:r>
              <a:rPr kumimoji="0" lang="ru-RU"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ρ</a:t>
            </a:r>
            <a:r>
              <a:rPr kumimoji="0" lang="ru-RU" sz="2000" b="0" i="0" u="none" strike="noStrike" kern="1200" cap="none" spc="0" normalizeH="0" baseline="-25000" noProof="0" dirty="0" err="1" smtClean="0">
                <a:ln>
                  <a:noFill/>
                </a:ln>
                <a:solidFill>
                  <a:prstClr val="black"/>
                </a:solidFill>
                <a:effectLst/>
                <a:uLnTx/>
                <a:uFillTx/>
                <a:latin typeface="Times New Roman" pitchFamily="18" charset="0"/>
                <a:ea typeface="+mn-ea"/>
                <a:cs typeface="Times New Roman" pitchFamily="18" charset="0"/>
              </a:rPr>
              <a:t>С</a:t>
            </a:r>
            <a:r>
              <a:rPr kumimoji="0" lang="ru-RU"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плотности наполнителя и связующего соответственно.</a:t>
            </a:r>
            <a:endPar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1085" name="Rectangle 20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87" name="Rectangle 207"/>
          <p:cNvSpPr>
            <a:spLocks noChangeArrowheads="1"/>
          </p:cNvSpPr>
          <p:nvPr/>
        </p:nvSpPr>
        <p:spPr bwMode="auto">
          <a:xfrm>
            <a:off x="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039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0393" name="Rectangle 9"/>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ctr"/>
                <a:tab pos="6299200" algn="r"/>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400394" name="Rectangle 10"/>
          <p:cNvSpPr>
            <a:spLocks noChangeArrowheads="1"/>
          </p:cNvSpPr>
          <p:nvPr/>
        </p:nvSpPr>
        <p:spPr bwMode="auto">
          <a:xfrm>
            <a:off x="0" y="1219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ctr"/>
                <a:tab pos="6299200" algn="r"/>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40039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5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5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55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1267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12680" name="Rectangle 8"/>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ctr"/>
                <a:tab pos="6299200" algn="r"/>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412681" name="Rectangle 9"/>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ctr"/>
                <a:tab pos="6299200" algn="r"/>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41882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1882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1882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1882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2189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21894" name="Object 6"/>
          <p:cNvGraphicFramePr>
            <a:graphicFrameLocks noChangeAspect="1"/>
          </p:cNvGraphicFramePr>
          <p:nvPr/>
        </p:nvGraphicFramePr>
        <p:xfrm>
          <a:off x="3203848" y="2276872"/>
          <a:ext cx="2867025" cy="609600"/>
        </p:xfrm>
        <a:graphic>
          <a:graphicData uri="http://schemas.openxmlformats.org/presentationml/2006/ole">
            <mc:AlternateContent xmlns:mc="http://schemas.openxmlformats.org/markup-compatibility/2006">
              <mc:Choice xmlns:v="urn:schemas-microsoft-com:vml" Requires="v">
                <p:oleObj spid="_x0000_s285704" name="Equation" r:id="rId4" imgW="2870200" imgH="609600" progId="Equation.DSMT4">
                  <p:embed/>
                </p:oleObj>
              </mc:Choice>
              <mc:Fallback>
                <p:oleObj name="Equation" r:id="rId4" imgW="2870200" imgH="609600" progId="Equation.DSMT4">
                  <p:embed/>
                  <p:pic>
                    <p:nvPicPr>
                      <p:cNvPr id="4218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2276872"/>
                        <a:ext cx="286702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189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21896" name="Object 8"/>
          <p:cNvGraphicFramePr>
            <a:graphicFrameLocks noChangeAspect="1"/>
          </p:cNvGraphicFramePr>
          <p:nvPr/>
        </p:nvGraphicFramePr>
        <p:xfrm>
          <a:off x="3203848" y="4043536"/>
          <a:ext cx="2695575" cy="609600"/>
        </p:xfrm>
        <a:graphic>
          <a:graphicData uri="http://schemas.openxmlformats.org/presentationml/2006/ole">
            <mc:AlternateContent xmlns:mc="http://schemas.openxmlformats.org/markup-compatibility/2006">
              <mc:Choice xmlns:v="urn:schemas-microsoft-com:vml" Requires="v">
                <p:oleObj spid="_x0000_s285705" name="Equation" r:id="rId6" imgW="2692400" imgH="609600" progId="Equation.DSMT4">
                  <p:embed/>
                </p:oleObj>
              </mc:Choice>
              <mc:Fallback>
                <p:oleObj name="Equation" r:id="rId6" imgW="2692400" imgH="609600" progId="Equation.DSMT4">
                  <p:embed/>
                  <p:pic>
                    <p:nvPicPr>
                      <p:cNvPr id="42189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4043536"/>
                        <a:ext cx="26955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189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21898" name="Object 10"/>
          <p:cNvGraphicFramePr>
            <a:graphicFrameLocks noChangeAspect="1"/>
          </p:cNvGraphicFramePr>
          <p:nvPr>
            <p:extLst>
              <p:ext uri="{D42A27DB-BD31-4B8C-83A1-F6EECF244321}">
                <p14:modId xmlns:p14="http://schemas.microsoft.com/office/powerpoint/2010/main" val="1852376206"/>
              </p:ext>
            </p:extLst>
          </p:nvPr>
        </p:nvGraphicFramePr>
        <p:xfrm>
          <a:off x="395536" y="5301208"/>
          <a:ext cx="8534400" cy="1076325"/>
        </p:xfrm>
        <a:graphic>
          <a:graphicData uri="http://schemas.openxmlformats.org/presentationml/2006/ole">
            <mc:AlternateContent xmlns:mc="http://schemas.openxmlformats.org/markup-compatibility/2006">
              <mc:Choice xmlns:v="urn:schemas-microsoft-com:vml" Requires="v">
                <p:oleObj spid="_x0000_s285706" name="Equation" r:id="rId8" imgW="8534160" imgH="1079280" progId="Equation.DSMT4">
                  <p:embed/>
                </p:oleObj>
              </mc:Choice>
              <mc:Fallback>
                <p:oleObj name="Equation" r:id="rId8" imgW="8534160" imgH="1079280" progId="Equation.DSMT4">
                  <p:embed/>
                  <p:pic>
                    <p:nvPicPr>
                      <p:cNvPr id="421898" name="Object 10"/>
                      <p:cNvPicPr>
                        <a:picLocks noChangeAspect="1" noChangeArrowheads="1"/>
                      </p:cNvPicPr>
                      <p:nvPr/>
                    </p:nvPicPr>
                    <p:blipFill>
                      <a:blip r:embed="rId9"/>
                      <a:srcRect/>
                      <a:stretch>
                        <a:fillRect/>
                      </a:stretch>
                    </p:blipFill>
                    <p:spPr bwMode="auto">
                      <a:xfrm>
                        <a:off x="395536" y="5301208"/>
                        <a:ext cx="8534400" cy="1076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3868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TextBox 73"/>
          <p:cNvSpPr txBox="1"/>
          <p:nvPr/>
        </p:nvSpPr>
        <p:spPr>
          <a:xfrm>
            <a:off x="179512" y="548680"/>
            <a:ext cx="8784976" cy="95410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Определить среднюю плотность материала можно из отношения массы смеси к свободному объёму:</a:t>
            </a:r>
            <a:endPar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1085" name="Rectangle 20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87" name="Rectangle 207"/>
          <p:cNvSpPr>
            <a:spLocks noChangeArrowheads="1"/>
          </p:cNvSpPr>
          <p:nvPr/>
        </p:nvSpPr>
        <p:spPr bwMode="auto">
          <a:xfrm>
            <a:off x="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039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0393" name="Rectangle 9"/>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ctr"/>
                <a:tab pos="6299200" algn="r"/>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400394" name="Rectangle 10"/>
          <p:cNvSpPr>
            <a:spLocks noChangeArrowheads="1"/>
          </p:cNvSpPr>
          <p:nvPr/>
        </p:nvSpPr>
        <p:spPr bwMode="auto">
          <a:xfrm>
            <a:off x="0" y="1219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ctr"/>
                <a:tab pos="6299200" algn="r"/>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40039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5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5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55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1267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12680" name="Rectangle 8"/>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ctr"/>
                <a:tab pos="6299200" algn="r"/>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412681" name="Rectangle 9"/>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ctr"/>
                <a:tab pos="6299200" algn="r"/>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41882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1882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1882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1882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2189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2189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2189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239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23941" name="Object 5"/>
          <p:cNvGraphicFramePr>
            <a:graphicFrameLocks noChangeAspect="1"/>
          </p:cNvGraphicFramePr>
          <p:nvPr/>
        </p:nvGraphicFramePr>
        <p:xfrm>
          <a:off x="107504" y="1556792"/>
          <a:ext cx="8928992" cy="1876425"/>
        </p:xfrm>
        <a:graphic>
          <a:graphicData uri="http://schemas.openxmlformats.org/presentationml/2006/ole">
            <mc:AlternateContent xmlns:mc="http://schemas.openxmlformats.org/markup-compatibility/2006">
              <mc:Choice xmlns:v="urn:schemas-microsoft-com:vml" Requires="v">
                <p:oleObj spid="_x0000_s286724" name="Equation" r:id="rId4" imgW="9144000" imgH="1879600" progId="Equation.DSMT4">
                  <p:embed/>
                </p:oleObj>
              </mc:Choice>
              <mc:Fallback>
                <p:oleObj name="Equation" r:id="rId4" imgW="9144000" imgH="1879600" progId="Equation.DSMT4">
                  <p:embed/>
                  <p:pic>
                    <p:nvPicPr>
                      <p:cNvPr id="42394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556792"/>
                        <a:ext cx="8928992" cy="187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02089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Условие </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22</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92247"/>
            <a:ext cx="8784976" cy="6077113"/>
          </a:xfrm>
          <a:prstGeom prst="rect">
            <a:avLst/>
          </a:prstGeom>
          <a:noFill/>
        </p:spPr>
        <p:txBody>
          <a:bodyPr wrap="square" rtlCol="0">
            <a:spAutoFit/>
          </a:bodyPr>
          <a:lstStyle/>
          <a:p>
            <a:pPr indent="457200" algn="just">
              <a:lnSpc>
                <a:spcPct val="140000"/>
              </a:lnSpc>
            </a:pPr>
            <a:r>
              <a:rPr lang="ru-RU" sz="2000" dirty="0" smtClean="0">
                <a:latin typeface="Times New Roman" pitchFamily="18" charset="0"/>
                <a:cs typeface="Times New Roman" pitchFamily="18" charset="0"/>
              </a:rPr>
              <a:t>Для изготовления стеклопластиковых труб проводится намотка на  оправку (форму) ткани из тонких стеклянных нитей, пропитанной связующим (жидкий материал, превращающийся в пластмассу  под воздействием физических или химических факторов). После этого проводится отверждение связующего. В качестве связующего используется  двухкомпонентный состав, состоящий из двух объемных долей эпоксидной смолы и одной объемной доли отвердителя. </a:t>
            </a:r>
          </a:p>
          <a:p>
            <a:pPr indent="457200" algn="just">
              <a:lnSpc>
                <a:spcPct val="140000"/>
              </a:lnSpc>
            </a:pPr>
            <a:r>
              <a:rPr lang="ru-RU" sz="2000" dirty="0" smtClean="0">
                <a:latin typeface="Times New Roman" pitchFamily="18" charset="0"/>
                <a:cs typeface="Times New Roman" pitchFamily="18" charset="0"/>
              </a:rPr>
              <a:t>Плотность обоих компонентов составляет 1200 кг/м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 Стеклянная ткань (плотность материала 2500 кг/м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 имеет толщину 0,2 мм,  а нити занимают 20% её объема.</a:t>
            </a:r>
          </a:p>
          <a:p>
            <a:pPr indent="457200" algn="just">
              <a:lnSpc>
                <a:spcPct val="140000"/>
              </a:lnSpc>
            </a:pPr>
            <a:r>
              <a:rPr lang="ru-RU" sz="2000" dirty="0" smtClean="0">
                <a:latin typeface="Times New Roman" pitchFamily="18" charset="0"/>
                <a:cs typeface="Times New Roman" pitchFamily="18" charset="0"/>
              </a:rPr>
              <a:t>Для подготовки пропитанной ткани компоненты связующего  из двух емкостей под давлением подаются в смеситель, после чего  в пропиточную ванну, где происходит пропитка ткани и отжим избыточного связующего перед намоткой.</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Условие (продолжение) </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23</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48680"/>
            <a:ext cx="8784976" cy="6217087"/>
          </a:xfrm>
          <a:prstGeom prst="rect">
            <a:avLst/>
          </a:prstGeom>
          <a:noFill/>
        </p:spPr>
        <p:txBody>
          <a:bodyPr wrap="square" rtlCol="0">
            <a:spAutoFit/>
          </a:bodyPr>
          <a:lstStyle/>
          <a:p>
            <a:pPr algn="just">
              <a:lnSpc>
                <a:spcPct val="135000"/>
              </a:lnSpc>
            </a:pPr>
            <a:r>
              <a:rPr lang="ru-RU" sz="2000" b="1" dirty="0" smtClean="0">
                <a:latin typeface="Times New Roman" pitchFamily="18" charset="0"/>
                <a:cs typeface="Times New Roman" pitchFamily="18" charset="0"/>
              </a:rPr>
              <a:t>Вопросы:</a:t>
            </a:r>
          </a:p>
          <a:p>
            <a:pPr marL="538163" indent="-538163" algn="just">
              <a:lnSpc>
                <a:spcPct val="135000"/>
              </a:lnSpc>
              <a:tabLst>
                <a:tab pos="538163" algn="l"/>
              </a:tabLst>
            </a:pPr>
            <a:r>
              <a:rPr lang="ru-RU" sz="2000" dirty="0" smtClean="0">
                <a:latin typeface="Times New Roman" pitchFamily="18" charset="0"/>
                <a:cs typeface="Times New Roman" pitchFamily="18" charset="0"/>
              </a:rPr>
              <a:t>1)	Каков необходимый расход компонентов связующего (в кг/с) для производства стеклопластиковой трубы средним диаметром 100 мм с толщиной стенки 2 мм, если производительность завода составляет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100 м/час.</a:t>
            </a:r>
          </a:p>
          <a:p>
            <a:pPr marL="538163" indent="-538163" algn="just">
              <a:lnSpc>
                <a:spcPct val="135000"/>
              </a:lnSpc>
              <a:tabLst>
                <a:tab pos="538163" algn="l"/>
              </a:tabLst>
            </a:pPr>
            <a:r>
              <a:rPr lang="ru-RU" sz="2000" dirty="0" smtClean="0">
                <a:latin typeface="Times New Roman" pitchFamily="18" charset="0"/>
                <a:cs typeface="Times New Roman" pitchFamily="18" charset="0"/>
              </a:rPr>
              <a:t>2)	Определите диаметры отверстий для подачи смолы и отвердителя, если избыточное давление подачи составляет 2 атм.</a:t>
            </a:r>
          </a:p>
          <a:p>
            <a:pPr marL="538163" indent="-538163" algn="just">
              <a:lnSpc>
                <a:spcPct val="135000"/>
              </a:lnSpc>
              <a:buAutoNum type="arabicParenR" startAt="3"/>
              <a:tabLst>
                <a:tab pos="538163" algn="l"/>
              </a:tabLst>
            </a:pPr>
            <a:r>
              <a:rPr lang="ru-RU" sz="2000" dirty="0" smtClean="0">
                <a:latin typeface="Times New Roman" pitchFamily="18" charset="0"/>
                <a:cs typeface="Times New Roman" pitchFamily="18" charset="0"/>
              </a:rPr>
              <a:t>Определите массу 1 метра трубы.</a:t>
            </a:r>
          </a:p>
          <a:p>
            <a:pPr marL="538163" indent="-538163" algn="just">
              <a:lnSpc>
                <a:spcPct val="135000"/>
              </a:lnSpc>
              <a:tabLst>
                <a:tab pos="538163" algn="l"/>
              </a:tabLst>
            </a:pPr>
            <a:endParaRPr lang="ru-RU" sz="2000" dirty="0" smtClean="0">
              <a:latin typeface="Times New Roman" pitchFamily="18" charset="0"/>
              <a:cs typeface="Times New Roman" pitchFamily="18" charset="0"/>
            </a:endParaRPr>
          </a:p>
          <a:p>
            <a:pPr algn="just">
              <a:lnSpc>
                <a:spcPct val="135000"/>
              </a:lnSpc>
            </a:pPr>
            <a:r>
              <a:rPr lang="ru-RU" sz="2000" b="1" dirty="0" smtClean="0">
                <a:latin typeface="Times New Roman" pitchFamily="18" charset="0"/>
                <a:cs typeface="Times New Roman" pitchFamily="18" charset="0"/>
              </a:rPr>
              <a:t>Дополнительные сведения: </a:t>
            </a:r>
            <a:r>
              <a:rPr lang="ru-RU" sz="2000" dirty="0" smtClean="0">
                <a:latin typeface="Times New Roman" pitchFamily="18" charset="0"/>
                <a:cs typeface="Times New Roman" pitchFamily="18" charset="0"/>
              </a:rPr>
              <a:t>объёмный расход жидкости через отверстие в первом приближении может быть определён по формуле</a:t>
            </a:r>
          </a:p>
          <a:p>
            <a:pPr indent="5019675" algn="just">
              <a:lnSpc>
                <a:spcPct val="135000"/>
              </a:lnSpc>
              <a:spcBef>
                <a:spcPts val="1200"/>
              </a:spcBef>
              <a:spcAft>
                <a:spcPts val="1200"/>
              </a:spcAft>
            </a:pPr>
            <a:r>
              <a:rPr lang="ru-RU" sz="2000" dirty="0" smtClean="0">
                <a:latin typeface="Times New Roman" pitchFamily="18" charset="0"/>
                <a:cs typeface="Times New Roman" pitchFamily="18" charset="0"/>
              </a:rPr>
              <a:t>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/с</a:t>
            </a:r>
          </a:p>
          <a:p>
            <a:pPr algn="just">
              <a:lnSpc>
                <a:spcPct val="135000"/>
              </a:lnSpc>
            </a:pPr>
            <a:r>
              <a:rPr lang="ru-RU" sz="2000" dirty="0" smtClean="0">
                <a:latin typeface="Times New Roman" pitchFamily="18" charset="0"/>
                <a:cs typeface="Times New Roman" pitchFamily="18" charset="0"/>
              </a:rPr>
              <a:t>где </a:t>
            </a:r>
            <a:r>
              <a:rPr lang="en-US" sz="2000" i="1"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 </a:t>
            </a:r>
            <a:r>
              <a:rPr lang="ru-RU" sz="2000" dirty="0" smtClean="0">
                <a:latin typeface="Times New Roman" pitchFamily="18" charset="0"/>
                <a:cs typeface="Times New Roman" pitchFamily="18" charset="0"/>
              </a:rPr>
              <a:t>площадь сечения отверстия, </a:t>
            </a:r>
            <a:r>
              <a:rPr lang="el-GR" sz="2000" i="1" dirty="0" smtClean="0">
                <a:latin typeface="Times New Roman" pitchFamily="18" charset="0"/>
                <a:cs typeface="Times New Roman" pitchFamily="18" charset="0"/>
              </a:rPr>
              <a:t>Δ</a:t>
            </a:r>
            <a:r>
              <a:rPr lang="en-US" sz="2000" i="1" dirty="0" smtClean="0">
                <a:latin typeface="Times New Roman" pitchFamily="18" charset="0"/>
                <a:cs typeface="Times New Roman" pitchFamily="18" charset="0"/>
              </a:rPr>
              <a:t>p</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избыточное давление в ёмкости с жидкостью, </a:t>
            </a:r>
            <a:r>
              <a:rPr lang="el-GR" sz="2000" i="1" dirty="0" smtClean="0">
                <a:latin typeface="Times New Roman" pitchFamily="18" charset="0"/>
                <a:cs typeface="Times New Roman" pitchFamily="18" charset="0"/>
              </a:rPr>
              <a:t>ρ</a:t>
            </a:r>
            <a:r>
              <a:rPr lang="ru-RU" sz="2000" dirty="0" smtClean="0">
                <a:latin typeface="Times New Roman" pitchFamily="18" charset="0"/>
                <a:cs typeface="Times New Roman" pitchFamily="18" charset="0"/>
              </a:rPr>
              <a:t> – плотность жидкости.</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65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65217" name="Object 1"/>
          <p:cNvGraphicFramePr>
            <a:graphicFrameLocks noChangeAspect="1"/>
          </p:cNvGraphicFramePr>
          <p:nvPr/>
        </p:nvGraphicFramePr>
        <p:xfrm>
          <a:off x="3851275" y="5157788"/>
          <a:ext cx="1408113" cy="701675"/>
        </p:xfrm>
        <a:graphic>
          <a:graphicData uri="http://schemas.openxmlformats.org/presentationml/2006/ole">
            <mc:AlternateContent xmlns:mc="http://schemas.openxmlformats.org/markup-compatibility/2006">
              <mc:Choice xmlns:v="urn:schemas-microsoft-com:vml" Requires="v">
                <p:oleObj spid="_x0000_s265234" name="Equation" r:id="rId4" imgW="939800" imgH="469900" progId="Equation.DSMT4">
                  <p:embed/>
                </p:oleObj>
              </mc:Choice>
              <mc:Fallback>
                <p:oleObj name="Equation" r:id="rId4" imgW="939800" imgH="4699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5157788"/>
                        <a:ext cx="1408113"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24</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6107891"/>
          </a:xfrm>
          <a:prstGeom prst="rect">
            <a:avLst/>
          </a:prstGeom>
          <a:noFill/>
        </p:spPr>
        <p:txBody>
          <a:bodyPr wrap="square" rtlCol="0">
            <a:spAutoFit/>
          </a:bodyPr>
          <a:lstStyle/>
          <a:p>
            <a:pPr algn="just">
              <a:lnSpc>
                <a:spcPct val="150000"/>
              </a:lnSpc>
              <a:spcBef>
                <a:spcPts val="600"/>
              </a:spcBef>
            </a:pPr>
            <a:r>
              <a:rPr lang="ru-RU" sz="2000" b="1" dirty="0" smtClean="0">
                <a:latin typeface="Times New Roman" pitchFamily="18" charset="0"/>
                <a:cs typeface="Times New Roman" pitchFamily="18" charset="0"/>
              </a:rPr>
              <a:t>Выделение физических процессов:</a:t>
            </a:r>
          </a:p>
          <a:p>
            <a:pPr indent="457200" algn="just">
              <a:lnSpc>
                <a:spcPct val="140000"/>
              </a:lnSpc>
            </a:pPr>
            <a:r>
              <a:rPr lang="ru-RU" sz="2000" dirty="0" smtClean="0">
                <a:latin typeface="Times New Roman" pitchFamily="18" charset="0"/>
                <a:cs typeface="Times New Roman" pitchFamily="18" charset="0"/>
              </a:rPr>
              <a:t>Прежде всего, указанные материалы расходуются на формирование трубы – то есть заполнение объема её стенки. Зная поперечные размеры трубы можно определить площадь сечения (и объем материала, расходуемый на изготовление 1 метра трубы).</a:t>
            </a:r>
          </a:p>
          <a:p>
            <a:pPr indent="457200" algn="just">
              <a:lnSpc>
                <a:spcPct val="140000"/>
              </a:lnSpc>
            </a:pPr>
            <a:r>
              <a:rPr lang="ru-RU" sz="2000" dirty="0" smtClean="0">
                <a:latin typeface="Times New Roman" pitchFamily="18" charset="0"/>
                <a:cs typeface="Times New Roman" pitchFamily="18" charset="0"/>
              </a:rPr>
              <a:t>Зная производительность завода (в погонных метрах трубы за единицу времени) и площадь сечения трубы – можно определить суммарный объемный расход материала. Зная объемные доли компонентов (ткани и связующего) можно определить их объемные расходы, а зная их плотности – и массовые расходы.</a:t>
            </a:r>
          </a:p>
          <a:p>
            <a:pPr indent="457200" algn="just">
              <a:lnSpc>
                <a:spcPct val="140000"/>
              </a:lnSpc>
            </a:pPr>
            <a:r>
              <a:rPr lang="ru-RU" sz="2000" dirty="0" smtClean="0">
                <a:latin typeface="Times New Roman" pitchFamily="18" charset="0"/>
                <a:cs typeface="Times New Roman" pitchFamily="18" charset="0"/>
              </a:rPr>
              <a:t>Зная толщину стенки и толщину стеклянной ткани (условно несжимаемой) можно определить количество слоев в трубе и, следовательно, необходимую площадь ткани для изготовления 1 п.м. трубы. А зная производительность завода – общий расход в м</a:t>
            </a:r>
            <a:r>
              <a:rPr lang="ru-RU" sz="2000" baseline="30000" dirty="0" smtClean="0">
                <a:latin typeface="Times New Roman" pitchFamily="18" charset="0"/>
                <a:cs typeface="Times New Roman" pitchFamily="18" charset="0"/>
              </a:rPr>
              <a:t>2</a:t>
            </a:r>
            <a:r>
              <a:rPr lang="ru-RU" sz="2000" dirty="0" smtClean="0">
                <a:latin typeface="Times New Roman" pitchFamily="18" charset="0"/>
                <a:cs typeface="Times New Roman" pitchFamily="18" charset="0"/>
              </a:rPr>
              <a:t>/с.</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25</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4807535"/>
          </a:xfrm>
          <a:prstGeom prst="rect">
            <a:avLst/>
          </a:prstGeom>
          <a:noFill/>
        </p:spPr>
        <p:txBody>
          <a:bodyPr wrap="square" rtlCol="0">
            <a:spAutoFit/>
          </a:bodyPr>
          <a:lstStyle/>
          <a:p>
            <a:pPr marL="179388" indent="-179388" algn="just">
              <a:lnSpc>
                <a:spcPct val="150000"/>
              </a:lnSpc>
              <a:spcBef>
                <a:spcPts val="600"/>
              </a:spcBef>
              <a:buFont typeface="Arial" pitchFamily="34" charset="0"/>
              <a:buChar char="•"/>
            </a:pPr>
            <a:r>
              <a:rPr lang="ru-RU" sz="2000" dirty="0" smtClean="0">
                <a:latin typeface="Times New Roman" pitchFamily="18" charset="0"/>
                <a:cs typeface="Times New Roman" pitchFamily="18" charset="0"/>
              </a:rPr>
              <a:t>Расход ткани и массовые расходы компонентов связующего являются ответом на вопрос №1.</a:t>
            </a:r>
          </a:p>
          <a:p>
            <a:pPr marL="179388" indent="-179388" algn="just">
              <a:lnSpc>
                <a:spcPct val="150000"/>
              </a:lnSpc>
              <a:spcBef>
                <a:spcPts val="600"/>
              </a:spcBef>
              <a:buFont typeface="Arial" pitchFamily="34" charset="0"/>
              <a:buChar char="•"/>
            </a:pPr>
            <a:r>
              <a:rPr lang="ru-RU" sz="2000" dirty="0" smtClean="0">
                <a:latin typeface="Times New Roman" pitchFamily="18" charset="0"/>
                <a:cs typeface="Times New Roman" pitchFamily="18" charset="0"/>
              </a:rPr>
              <a:t>Из формулы для объемного расхода жидкости, зная плотность материалов и избыточное давление подачи, можно определить площади (а значит и диаметры) отверстий, что является ответом на вопрос №2.</a:t>
            </a:r>
          </a:p>
          <a:p>
            <a:pPr marL="179388" indent="-179388" algn="just">
              <a:lnSpc>
                <a:spcPct val="150000"/>
              </a:lnSpc>
              <a:spcBef>
                <a:spcPts val="600"/>
              </a:spcBef>
              <a:buFont typeface="Arial" pitchFamily="34" charset="0"/>
              <a:buChar char="•"/>
            </a:pPr>
            <a:r>
              <a:rPr lang="ru-RU" sz="2000" dirty="0" smtClean="0">
                <a:latin typeface="Times New Roman" pitchFamily="18" charset="0"/>
                <a:cs typeface="Times New Roman" pitchFamily="18" charset="0"/>
              </a:rPr>
              <a:t>Стеклянная ткань является несжимаемой, но слои ложатся один на другой без зазора. То есть в намотанной на оправку ткани 20% объема занимает стекло, а остальные 80% объема – связующее. Исходя из плотностей материалов, можно найти массу 1 п.м. трубы, что является ответом на вопрос №3.</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26</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 name="Рисунок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836712"/>
            <a:ext cx="6696744" cy="563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27</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6170920"/>
          </a:xfrm>
          <a:prstGeom prst="rect">
            <a:avLst/>
          </a:prstGeom>
          <a:noFill/>
        </p:spPr>
        <p:txBody>
          <a:bodyPr wrap="square" rtlCol="0">
            <a:spAutoFit/>
          </a:bodyPr>
          <a:lstStyle/>
          <a:p>
            <a:pPr algn="just">
              <a:lnSpc>
                <a:spcPct val="150000"/>
              </a:lnSpc>
              <a:spcBef>
                <a:spcPts val="600"/>
              </a:spcBef>
            </a:pPr>
            <a:r>
              <a:rPr lang="ru-RU" sz="2000" i="1" dirty="0" smtClean="0">
                <a:latin typeface="Times New Roman" pitchFamily="18" charset="0"/>
                <a:cs typeface="Times New Roman" pitchFamily="18" charset="0"/>
              </a:rPr>
              <a:t>Формализация физических процессов и подготовка системы уравнений, фактически, в данном примере свернуты в один пункт, ввиду отсутствия жесткой последовательности расчетов:</a:t>
            </a:r>
          </a:p>
          <a:p>
            <a:pPr algn="just">
              <a:lnSpc>
                <a:spcPct val="150000"/>
              </a:lnSpc>
              <a:spcBef>
                <a:spcPts val="600"/>
              </a:spcBef>
            </a:pPr>
            <a:r>
              <a:rPr lang="ru-RU" sz="2000" dirty="0" smtClean="0">
                <a:latin typeface="Times New Roman" pitchFamily="18" charset="0"/>
                <a:cs typeface="Times New Roman" pitchFamily="18" charset="0"/>
              </a:rPr>
              <a:t>Площадь сечения материала трубы составляет:</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где </a:t>
            </a:r>
            <a:r>
              <a:rPr lang="en-US" sz="2000" i="1" dirty="0" smtClean="0">
                <a:latin typeface="Times New Roman" pitchFamily="18" charset="0"/>
                <a:cs typeface="Times New Roman" pitchFamily="18" charset="0"/>
              </a:rPr>
              <a:t>D</a:t>
            </a:r>
            <a:r>
              <a:rPr lang="ru-RU" sz="2000" dirty="0" smtClean="0">
                <a:latin typeface="Times New Roman" pitchFamily="18" charset="0"/>
                <a:cs typeface="Times New Roman" pitchFamily="18" charset="0"/>
              </a:rPr>
              <a:t> и </a:t>
            </a:r>
            <a:r>
              <a:rPr lang="en-US" sz="2000" i="1" dirty="0" smtClean="0">
                <a:latin typeface="Times New Roman" pitchFamily="18" charset="0"/>
                <a:cs typeface="Times New Roman" pitchFamily="18" charset="0"/>
              </a:rPr>
              <a:t>d</a:t>
            </a:r>
            <a:r>
              <a:rPr lang="ru-RU" sz="2000" dirty="0" smtClean="0">
                <a:latin typeface="Times New Roman" pitchFamily="18" charset="0"/>
                <a:cs typeface="Times New Roman" pitchFamily="18" charset="0"/>
              </a:rPr>
              <a:t> – внешний и внутренний диаметры трубы соответственно.</a:t>
            </a:r>
          </a:p>
          <a:p>
            <a:pPr algn="just">
              <a:lnSpc>
                <a:spcPct val="150000"/>
              </a:lnSpc>
              <a:spcBef>
                <a:spcPts val="600"/>
              </a:spcBef>
            </a:pPr>
            <a:r>
              <a:rPr lang="ru-RU" sz="2000" dirty="0" smtClean="0">
                <a:latin typeface="Times New Roman" pitchFamily="18" charset="0"/>
                <a:cs typeface="Times New Roman" pitchFamily="18" charset="0"/>
              </a:rPr>
              <a:t>Объемный расход материала трубы составляет</a:t>
            </a:r>
            <a:endParaRPr lang="en-US" sz="2000" dirty="0" smtClean="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где </a:t>
            </a:r>
            <a:r>
              <a:rPr lang="ru-RU" sz="2000" i="1" dirty="0" smtClean="0">
                <a:latin typeface="Times New Roman" pitchFamily="18" charset="0"/>
                <a:cs typeface="Times New Roman" pitchFamily="18" charset="0"/>
              </a:rPr>
              <a:t>L/T</a:t>
            </a:r>
            <a:r>
              <a:rPr lang="ru-RU" sz="2000" dirty="0" smtClean="0">
                <a:latin typeface="Times New Roman" pitchFamily="18" charset="0"/>
                <a:cs typeface="Times New Roman" pitchFamily="18" charset="0"/>
              </a:rPr>
              <a:t> = 100 п.м/час – производительность завода. Для приведения параметров к системе СИ разделим объемный расход на количество секунд в часе:</a:t>
            </a:r>
            <a:endParaRPr lang="en-US" sz="2000" dirty="0" smtClean="0">
              <a:latin typeface="Times New Roman" pitchFamily="18" charset="0"/>
              <a:cs typeface="Times New Roman" pitchFamily="18" charset="0"/>
            </a:endParaRPr>
          </a:p>
          <a:p>
            <a:pPr indent="4930775" algn="just">
              <a:lnSpc>
                <a:spcPct val="150000"/>
              </a:lnSpc>
            </a:pPr>
            <a:r>
              <a:rPr lang="ru-RU" sz="2000" dirty="0" smtClean="0">
                <a:latin typeface="Times New Roman" pitchFamily="18" charset="0"/>
                <a:cs typeface="Times New Roman" pitchFamily="18" charset="0"/>
              </a:rPr>
              <a:t>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/с</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67266" name="Object 2"/>
          <p:cNvGraphicFramePr>
            <a:graphicFrameLocks noChangeAspect="1"/>
          </p:cNvGraphicFramePr>
          <p:nvPr/>
        </p:nvGraphicFramePr>
        <p:xfrm>
          <a:off x="3418507" y="2708275"/>
          <a:ext cx="2233613" cy="433388"/>
        </p:xfrm>
        <a:graphic>
          <a:graphicData uri="http://schemas.openxmlformats.org/presentationml/2006/ole">
            <mc:AlternateContent xmlns:mc="http://schemas.openxmlformats.org/markup-compatibility/2006">
              <mc:Choice xmlns:v="urn:schemas-microsoft-com:vml" Requires="v">
                <p:oleObj spid="_x0000_s267317" name="Equation" r:id="rId4" imgW="1181100" imgH="228600" progId="Equation.DSMT4">
                  <p:embed/>
                </p:oleObj>
              </mc:Choice>
              <mc:Fallback>
                <p:oleObj name="Equation" r:id="rId4" imgW="1181100" imgH="228600" progId="Equation.DSMT4">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8507" y="2708275"/>
                        <a:ext cx="2233613"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7267" name="Object 3"/>
          <p:cNvGraphicFramePr>
            <a:graphicFrameLocks noChangeAspect="1"/>
          </p:cNvGraphicFramePr>
          <p:nvPr/>
        </p:nvGraphicFramePr>
        <p:xfrm>
          <a:off x="3923928" y="4196042"/>
          <a:ext cx="1008112" cy="679380"/>
        </p:xfrm>
        <a:graphic>
          <a:graphicData uri="http://schemas.openxmlformats.org/presentationml/2006/ole">
            <mc:AlternateContent xmlns:mc="http://schemas.openxmlformats.org/markup-compatibility/2006">
              <mc:Choice xmlns:v="urn:schemas-microsoft-com:vml" Requires="v">
                <p:oleObj spid="_x0000_s267318" name="Equation" r:id="rId6" imgW="583947" imgH="393529" progId="Equation.DSMT4">
                  <p:embed/>
                </p:oleObj>
              </mc:Choice>
              <mc:Fallback>
                <p:oleObj name="Equation" r:id="rId6" imgW="583947" imgH="393529" progId="Equation.DSMT4">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8" y="4196042"/>
                        <a:ext cx="1008112" cy="679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7268" name="Object 4"/>
          <p:cNvGraphicFramePr>
            <a:graphicFrameLocks noChangeAspect="1"/>
          </p:cNvGraphicFramePr>
          <p:nvPr/>
        </p:nvGraphicFramePr>
        <p:xfrm>
          <a:off x="3842629" y="6093296"/>
          <a:ext cx="1170711" cy="648072"/>
        </p:xfrm>
        <a:graphic>
          <a:graphicData uri="http://schemas.openxmlformats.org/presentationml/2006/ole">
            <mc:AlternateContent xmlns:mc="http://schemas.openxmlformats.org/markup-compatibility/2006">
              <mc:Choice xmlns:v="urn:schemas-microsoft-com:vml" Requires="v">
                <p:oleObj spid="_x0000_s267319" name="Equation" r:id="rId8" imgW="710891" imgH="393529" progId="Equation.DSMT4">
                  <p:embed/>
                </p:oleObj>
              </mc:Choice>
              <mc:Fallback>
                <p:oleObj name="Equation" r:id="rId8" imgW="710891" imgH="393529" progId="Equation.DSMT4">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2629" y="6093296"/>
                        <a:ext cx="1170711"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28</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5709255"/>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Объем </a:t>
            </a:r>
            <a:r>
              <a:rPr lang="ru-RU" sz="2000" i="1" dirty="0" err="1" smtClean="0">
                <a:latin typeface="Times New Roman" pitchFamily="18" charset="0"/>
                <a:cs typeface="Times New Roman" pitchFamily="18" charset="0"/>
              </a:rPr>
              <a:t>l</a:t>
            </a:r>
            <a:r>
              <a:rPr lang="ru-RU" sz="2000" dirty="0" smtClean="0">
                <a:latin typeface="Times New Roman" pitchFamily="18" charset="0"/>
                <a:cs typeface="Times New Roman" pitchFamily="18" charset="0"/>
              </a:rPr>
              <a:t> = 1 п.м трубы составляет </a:t>
            </a:r>
            <a:r>
              <a:rPr lang="ru-RU" sz="2000" i="1" dirty="0" smtClean="0">
                <a:latin typeface="Times New Roman" pitchFamily="18" charset="0"/>
                <a:cs typeface="Times New Roman" pitchFamily="18" charset="0"/>
              </a:rPr>
              <a:t>V</a:t>
            </a:r>
            <a:r>
              <a:rPr lang="ru-RU" sz="2000" baseline="-25000" dirty="0" smtClean="0">
                <a:latin typeface="Times New Roman" pitchFamily="18" charset="0"/>
                <a:cs typeface="Times New Roman" pitchFamily="18" charset="0"/>
              </a:rPr>
              <a:t>1</a:t>
            </a:r>
            <a:r>
              <a:rPr lang="ru-RU" sz="2000" dirty="0" smtClean="0">
                <a:latin typeface="Times New Roman" pitchFamily="18" charset="0"/>
                <a:cs typeface="Times New Roman" pitchFamily="18" charset="0"/>
              </a:rPr>
              <a:t> = </a:t>
            </a:r>
            <a:r>
              <a:rPr lang="ru-RU" sz="2000" i="1" dirty="0" smtClean="0">
                <a:latin typeface="Times New Roman" pitchFamily="18" charset="0"/>
                <a:cs typeface="Times New Roman" pitchFamily="18" charset="0"/>
              </a:rPr>
              <a:t>S·</a:t>
            </a:r>
            <a:r>
              <a:rPr lang="ru-RU" sz="2000" i="1" dirty="0" err="1" smtClean="0">
                <a:latin typeface="Times New Roman" pitchFamily="18" charset="0"/>
                <a:cs typeface="Times New Roman" pitchFamily="18" charset="0"/>
              </a:rPr>
              <a:t>l</a:t>
            </a:r>
            <a:r>
              <a:rPr lang="ru-RU" sz="2000" dirty="0" smtClean="0">
                <a:latin typeface="Times New Roman" pitchFamily="18" charset="0"/>
                <a:cs typeface="Times New Roman" pitchFamily="18" charset="0"/>
              </a:rPr>
              <a:t>.</a:t>
            </a:r>
          </a:p>
          <a:p>
            <a:pPr algn="just">
              <a:lnSpc>
                <a:spcPct val="150000"/>
              </a:lnSpc>
              <a:spcAft>
                <a:spcPts val="600"/>
              </a:spcAft>
            </a:pPr>
            <a:r>
              <a:rPr lang="ru-RU" sz="2000" dirty="0" smtClean="0">
                <a:latin typeface="Times New Roman" pitchFamily="18" charset="0"/>
                <a:cs typeface="Times New Roman" pitchFamily="18" charset="0"/>
              </a:rPr>
              <a:t>Известно, что нити занимают 20% объема ткани, а значит и намотанного материала. Определим потребные объемные расходы компонентов:</a:t>
            </a:r>
          </a:p>
          <a:p>
            <a:pPr algn="just">
              <a:lnSpc>
                <a:spcPct val="150000"/>
              </a:lnSpc>
              <a:spcAft>
                <a:spcPts val="600"/>
              </a:spcAft>
            </a:pPr>
            <a:endParaRPr lang="ru-RU" sz="2000" dirty="0" smtClean="0">
              <a:latin typeface="Times New Roman" pitchFamily="18" charset="0"/>
              <a:cs typeface="Times New Roman" pitchFamily="18" charset="0"/>
            </a:endParaRPr>
          </a:p>
          <a:p>
            <a:pPr algn="just">
              <a:lnSpc>
                <a:spcPct val="150000"/>
              </a:lnSpc>
              <a:spcAft>
                <a:spcPts val="600"/>
              </a:spcAft>
            </a:pPr>
            <a:endParaRPr lang="ru-RU" sz="2000" dirty="0" smtClean="0">
              <a:latin typeface="Times New Roman" pitchFamily="18" charset="0"/>
              <a:cs typeface="Times New Roman" pitchFamily="18" charset="0"/>
            </a:endParaRPr>
          </a:p>
          <a:p>
            <a:pPr algn="just">
              <a:lnSpc>
                <a:spcPct val="150000"/>
              </a:lnSpc>
              <a:spcAft>
                <a:spcPts val="600"/>
              </a:spcAft>
            </a:pPr>
            <a:endParaRPr lang="ru-RU" sz="20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Массовый расход ткани определяется объемным расходом материала и его плотностью</a:t>
            </a:r>
          </a:p>
          <a:p>
            <a:pPr algn="just">
              <a:lnSpc>
                <a:spcPct val="150000"/>
              </a:lnSpc>
            </a:pPr>
            <a:endParaRPr lang="ru-RU" sz="2000" dirty="0" smtClean="0">
              <a:latin typeface="Times New Roman" pitchFamily="18" charset="0"/>
              <a:cs typeface="Times New Roman" pitchFamily="18" charset="0"/>
            </a:endParaRPr>
          </a:p>
          <a:p>
            <a:pPr algn="just">
              <a:lnSpc>
                <a:spcPct val="150000"/>
              </a:lnSpc>
              <a:spcAft>
                <a:spcPts val="600"/>
              </a:spcAft>
            </a:pPr>
            <a:r>
              <a:rPr lang="ru-RU" sz="2000" dirty="0" smtClean="0">
                <a:latin typeface="Times New Roman" pitchFamily="18" charset="0"/>
                <a:cs typeface="Times New Roman" pitchFamily="18" charset="0"/>
              </a:rPr>
              <a:t>Массовые расходы смолы и отвердителя, соответственно:</a:t>
            </a:r>
          </a:p>
          <a:p>
            <a:pPr algn="just">
              <a:lnSpc>
                <a:spcPct val="150000"/>
              </a:lnSpc>
              <a:spcAft>
                <a:spcPts val="600"/>
              </a:spcAft>
            </a:pPr>
            <a:endParaRPr lang="ru-RU" sz="2000" dirty="0" smtClean="0">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68293" name="Object 5"/>
          <p:cNvGraphicFramePr>
            <a:graphicFrameLocks noChangeAspect="1"/>
          </p:cNvGraphicFramePr>
          <p:nvPr/>
        </p:nvGraphicFramePr>
        <p:xfrm>
          <a:off x="3491880" y="2060848"/>
          <a:ext cx="1628775" cy="412750"/>
        </p:xfrm>
        <a:graphic>
          <a:graphicData uri="http://schemas.openxmlformats.org/presentationml/2006/ole">
            <mc:AlternateContent xmlns:mc="http://schemas.openxmlformats.org/markup-compatibility/2006">
              <mc:Choice xmlns:v="urn:schemas-microsoft-com:vml" Requires="v">
                <p:oleObj spid="_x0000_s268395" name="Equation" r:id="rId4" imgW="901309" imgH="228501" progId="Equation.DSMT4">
                  <p:embed/>
                </p:oleObj>
              </mc:Choice>
              <mc:Fallback>
                <p:oleObj name="Equation" r:id="rId4" imgW="901309" imgH="228501" progId="Equation.DSMT4">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2060848"/>
                        <a:ext cx="162877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4" name="Object 6"/>
          <p:cNvGraphicFramePr>
            <a:graphicFrameLocks noChangeAspect="1"/>
          </p:cNvGraphicFramePr>
          <p:nvPr/>
        </p:nvGraphicFramePr>
        <p:xfrm>
          <a:off x="3491880" y="2545110"/>
          <a:ext cx="2195082" cy="648072"/>
        </p:xfrm>
        <a:graphic>
          <a:graphicData uri="http://schemas.openxmlformats.org/presentationml/2006/ole">
            <mc:AlternateContent xmlns:mc="http://schemas.openxmlformats.org/markup-compatibility/2006">
              <mc:Choice xmlns:v="urn:schemas-microsoft-com:vml" Requires="v">
                <p:oleObj spid="_x0000_s268396" name="Equation" r:id="rId6" imgW="1333500" imgH="393700" progId="Equation.DSMT4">
                  <p:embed/>
                </p:oleObj>
              </mc:Choice>
              <mc:Fallback>
                <p:oleObj name="Equation" r:id="rId6" imgW="1333500" imgH="393700" progId="Equation.DSMT4">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2545110"/>
                        <a:ext cx="2195082"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5" name="Object 7"/>
          <p:cNvGraphicFramePr>
            <a:graphicFrameLocks noChangeAspect="1"/>
          </p:cNvGraphicFramePr>
          <p:nvPr/>
        </p:nvGraphicFramePr>
        <p:xfrm>
          <a:off x="3355139" y="3140968"/>
          <a:ext cx="2440997" cy="700286"/>
        </p:xfrm>
        <a:graphic>
          <a:graphicData uri="http://schemas.openxmlformats.org/presentationml/2006/ole">
            <mc:AlternateContent xmlns:mc="http://schemas.openxmlformats.org/markup-compatibility/2006">
              <mc:Choice xmlns:v="urn:schemas-microsoft-com:vml" Requires="v">
                <p:oleObj spid="_x0000_s268397" name="Equation" r:id="rId8" imgW="1548728" imgH="444307" progId="Equation.DSMT4">
                  <p:embed/>
                </p:oleObj>
              </mc:Choice>
              <mc:Fallback>
                <p:oleObj name="Equation" r:id="rId8" imgW="1548728" imgH="444307" progId="Equation.DSMT4">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5139" y="3140968"/>
                        <a:ext cx="2440997" cy="7002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6" name="Object 8"/>
          <p:cNvGraphicFramePr>
            <a:graphicFrameLocks noChangeAspect="1"/>
          </p:cNvGraphicFramePr>
          <p:nvPr/>
        </p:nvGraphicFramePr>
        <p:xfrm>
          <a:off x="3563888" y="4648635"/>
          <a:ext cx="1944216" cy="364541"/>
        </p:xfrm>
        <a:graphic>
          <a:graphicData uri="http://schemas.openxmlformats.org/presentationml/2006/ole">
            <mc:AlternateContent xmlns:mc="http://schemas.openxmlformats.org/markup-compatibility/2006">
              <mc:Choice xmlns:v="urn:schemas-microsoft-com:vml" Requires="v">
                <p:oleObj spid="_x0000_s268398" name="Equation" r:id="rId10" imgW="1219200" imgH="228600" progId="Equation.DSMT4">
                  <p:embed/>
                </p:oleObj>
              </mc:Choice>
              <mc:Fallback>
                <p:oleObj name="Equation" r:id="rId10" imgW="1219200" imgH="228600" progId="Equation.DSMT4">
                  <p:embed/>
                  <p:pic>
                    <p:nvPicPr>
                      <p:cNvPr id="0"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3888" y="4648635"/>
                        <a:ext cx="1944216" cy="3645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7" name="Object 9"/>
          <p:cNvGraphicFramePr>
            <a:graphicFrameLocks noChangeAspect="1"/>
          </p:cNvGraphicFramePr>
          <p:nvPr/>
        </p:nvGraphicFramePr>
        <p:xfrm>
          <a:off x="3419549" y="5660033"/>
          <a:ext cx="2305050" cy="400050"/>
        </p:xfrm>
        <a:graphic>
          <a:graphicData uri="http://schemas.openxmlformats.org/presentationml/2006/ole">
            <mc:AlternateContent xmlns:mc="http://schemas.openxmlformats.org/markup-compatibility/2006">
              <mc:Choice xmlns:v="urn:schemas-microsoft-com:vml" Requires="v">
                <p:oleObj spid="_x0000_s268399" name="Equation" r:id="rId12" imgW="1320800" imgH="228600" progId="Equation.DSMT4">
                  <p:embed/>
                </p:oleObj>
              </mc:Choice>
              <mc:Fallback>
                <p:oleObj name="Equation" r:id="rId12" imgW="1320800" imgH="228600" progId="Equation.DSMT4">
                  <p:embed/>
                  <p:pic>
                    <p:nvPicPr>
                      <p:cNvPr id="0"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9549" y="5660033"/>
                        <a:ext cx="23050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8" name="Object 10"/>
          <p:cNvGraphicFramePr>
            <a:graphicFrameLocks noChangeAspect="1"/>
          </p:cNvGraphicFramePr>
          <p:nvPr/>
        </p:nvGraphicFramePr>
        <p:xfrm>
          <a:off x="3779912" y="6309320"/>
          <a:ext cx="1584325" cy="379413"/>
        </p:xfrm>
        <a:graphic>
          <a:graphicData uri="http://schemas.openxmlformats.org/presentationml/2006/ole">
            <mc:AlternateContent xmlns:mc="http://schemas.openxmlformats.org/markup-compatibility/2006">
              <mc:Choice xmlns:v="urn:schemas-microsoft-com:vml" Requires="v">
                <p:oleObj spid="_x0000_s268400" name="Equation" r:id="rId14" imgW="952087" imgH="228501" progId="Equation.DSMT4">
                  <p:embed/>
                </p:oleObj>
              </mc:Choice>
              <mc:Fallback>
                <p:oleObj name="Equation" r:id="rId14" imgW="952087" imgH="228501" progId="Equation.DSMT4">
                  <p:embed/>
                  <p:pic>
                    <p:nvPicPr>
                      <p:cNvPr id="0" name="Picture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79912" y="6309320"/>
                        <a:ext cx="1584325"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29</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980728"/>
            <a:ext cx="8784976" cy="2631490"/>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Количество слоев в ткани составляет</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Здесь (</a:t>
            </a:r>
            <a:r>
              <a:rPr lang="ru-RU" sz="2000" i="1" dirty="0" smtClean="0">
                <a:latin typeface="Times New Roman" pitchFamily="18" charset="0"/>
                <a:cs typeface="Times New Roman" pitchFamily="18" charset="0"/>
              </a:rPr>
              <a:t>D </a:t>
            </a:r>
            <a:r>
              <a:rPr lang="ru-RU" sz="2000"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d</a:t>
            </a:r>
            <a:r>
              <a:rPr lang="ru-RU" sz="2000" dirty="0" smtClean="0">
                <a:latin typeface="Times New Roman" pitchFamily="18" charset="0"/>
                <a:cs typeface="Times New Roman" pitchFamily="18" charset="0"/>
              </a:rPr>
              <a:t>)/2 – толщина одной стенки, </a:t>
            </a:r>
            <a:r>
              <a:rPr lang="ru-RU" sz="2000" i="1" dirty="0" err="1" smtClean="0">
                <a:latin typeface="Times New Roman" pitchFamily="18" charset="0"/>
                <a:cs typeface="Times New Roman" pitchFamily="18" charset="0"/>
              </a:rPr>
              <a:t>h</a:t>
            </a:r>
            <a:r>
              <a:rPr lang="ru-RU" sz="2000" dirty="0" smtClean="0">
                <a:latin typeface="Times New Roman" pitchFamily="18" charset="0"/>
                <a:cs typeface="Times New Roman" pitchFamily="18" charset="0"/>
              </a:rPr>
              <a:t> – толщина слоя ткани.</a:t>
            </a:r>
          </a:p>
          <a:p>
            <a:pPr algn="just">
              <a:lnSpc>
                <a:spcPct val="150000"/>
              </a:lnSpc>
              <a:spcBef>
                <a:spcPts val="600"/>
              </a:spcBef>
            </a:pPr>
            <a:r>
              <a:rPr lang="ru-RU" sz="2000" dirty="0" smtClean="0">
                <a:latin typeface="Times New Roman" pitchFamily="18" charset="0"/>
                <a:cs typeface="Times New Roman" pitchFamily="18" charset="0"/>
              </a:rPr>
              <a:t>Приняв средний диаметр трубы за диаметр намотки, определим длину ткани для намотки полной толщины:</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69320" name="Object 8"/>
          <p:cNvGraphicFramePr>
            <a:graphicFrameLocks noChangeAspect="1"/>
          </p:cNvGraphicFramePr>
          <p:nvPr/>
        </p:nvGraphicFramePr>
        <p:xfrm>
          <a:off x="3715568" y="1471449"/>
          <a:ext cx="1152128" cy="661407"/>
        </p:xfrm>
        <a:graphic>
          <a:graphicData uri="http://schemas.openxmlformats.org/presentationml/2006/ole">
            <mc:AlternateContent xmlns:mc="http://schemas.openxmlformats.org/markup-compatibility/2006">
              <mc:Choice xmlns:v="urn:schemas-microsoft-com:vml" Requires="v">
                <p:oleObj spid="_x0000_s269388" name="Equation" r:id="rId4" imgW="685800" imgH="393700" progId="Equation.DSMT4">
                  <p:embed/>
                </p:oleObj>
              </mc:Choice>
              <mc:Fallback>
                <p:oleObj name="Equation" r:id="rId4" imgW="685800" imgH="393700" progId="Equation.DSMT4">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5568" y="1471449"/>
                        <a:ext cx="1152128" cy="6614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9321" name="Object 9"/>
          <p:cNvGraphicFramePr>
            <a:graphicFrameLocks noChangeAspect="1"/>
          </p:cNvGraphicFramePr>
          <p:nvPr/>
        </p:nvGraphicFramePr>
        <p:xfrm>
          <a:off x="3607556" y="3645024"/>
          <a:ext cx="1368153" cy="397206"/>
        </p:xfrm>
        <a:graphic>
          <a:graphicData uri="http://schemas.openxmlformats.org/presentationml/2006/ole">
            <mc:AlternateContent xmlns:mc="http://schemas.openxmlformats.org/markup-compatibility/2006">
              <mc:Choice xmlns:v="urn:schemas-microsoft-com:vml" Requires="v">
                <p:oleObj spid="_x0000_s269389" name="Equation" r:id="rId6" imgW="787400" imgH="228600" progId="Equation.DSMT4">
                  <p:embed/>
                </p:oleObj>
              </mc:Choice>
              <mc:Fallback>
                <p:oleObj name="Equation" r:id="rId6" imgW="787400" imgH="228600" progId="Equation.DSMT4">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7556" y="3645024"/>
                        <a:ext cx="1368153" cy="3972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179512" y="4005064"/>
            <a:ext cx="8784976" cy="1631216"/>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Площадь отверстий выражается из формулы для расхода жидкости</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Отсюда диаметр:</a:t>
            </a:r>
          </a:p>
        </p:txBody>
      </p:sp>
      <p:graphicFrame>
        <p:nvGraphicFramePr>
          <p:cNvPr id="269322" name="Object 10"/>
          <p:cNvGraphicFramePr>
            <a:graphicFrameLocks noChangeAspect="1"/>
          </p:cNvGraphicFramePr>
          <p:nvPr/>
        </p:nvGraphicFramePr>
        <p:xfrm>
          <a:off x="3347864" y="4581128"/>
          <a:ext cx="1887537" cy="620712"/>
        </p:xfrm>
        <a:graphic>
          <a:graphicData uri="http://schemas.openxmlformats.org/presentationml/2006/ole">
            <mc:AlternateContent xmlns:mc="http://schemas.openxmlformats.org/markup-compatibility/2006">
              <mc:Choice xmlns:v="urn:schemas-microsoft-com:vml" Requires="v">
                <p:oleObj spid="_x0000_s269390" name="Equation" r:id="rId8" imgW="1435100" imgH="469900" progId="Equation.DSMT4">
                  <p:embed/>
                </p:oleObj>
              </mc:Choice>
              <mc:Fallback>
                <p:oleObj name="Equation" r:id="rId8" imgW="1435100" imgH="469900" progId="Equation.DSMT4">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7864" y="4581128"/>
                        <a:ext cx="1887537" cy="620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9323" name="Object 11"/>
          <p:cNvGraphicFramePr>
            <a:graphicFrameLocks noChangeAspect="1"/>
          </p:cNvGraphicFramePr>
          <p:nvPr/>
        </p:nvGraphicFramePr>
        <p:xfrm>
          <a:off x="3462163" y="5589190"/>
          <a:ext cx="1658938" cy="692150"/>
        </p:xfrm>
        <a:graphic>
          <a:graphicData uri="http://schemas.openxmlformats.org/presentationml/2006/ole">
            <mc:AlternateContent xmlns:mc="http://schemas.openxmlformats.org/markup-compatibility/2006">
              <mc:Choice xmlns:v="urn:schemas-microsoft-com:vml" Requires="v">
                <p:oleObj spid="_x0000_s269391" name="Equation" r:id="rId10" imgW="1219200" imgH="508000" progId="Equation.DSMT4">
                  <p:embed/>
                </p:oleObj>
              </mc:Choice>
              <mc:Fallback>
                <p:oleObj name="Equation" r:id="rId10" imgW="1219200" imgH="508000" progId="Equation.DSMT4">
                  <p:embed/>
                  <p:pic>
                    <p:nvPicPr>
                      <p:cNvPr id="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2163" y="5589190"/>
                        <a:ext cx="1658938"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Основные критерии оценивания 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836712"/>
            <a:ext cx="8784976" cy="5555367"/>
          </a:xfrm>
          <a:prstGeom prst="rect">
            <a:avLst/>
          </a:prstGeom>
          <a:noFill/>
        </p:spPr>
        <p:txBody>
          <a:bodyPr wrap="square" rtlCol="0">
            <a:spAutoFit/>
          </a:bodyPr>
          <a:lstStyle/>
          <a:p>
            <a:pPr marL="457200" indent="-457200" algn="just">
              <a:spcBef>
                <a:spcPts val="600"/>
              </a:spcBef>
              <a:buFontTx/>
              <a:buAutoNum type="arabicPeriod"/>
            </a:pPr>
            <a:r>
              <a:rPr lang="ru-RU" altLang="ru-RU" sz="2000" b="1" dirty="0" smtClean="0">
                <a:latin typeface="Times New Roman" pitchFamily="18" charset="0"/>
                <a:cs typeface="Times New Roman" pitchFamily="18" charset="0"/>
              </a:rPr>
              <a:t>Выделение основных физических процессов, их последовательности и причинно-следственных связей. </a:t>
            </a:r>
            <a:r>
              <a:rPr lang="ru-RU" altLang="ru-RU" sz="2000" dirty="0" smtClean="0">
                <a:latin typeface="Times New Roman" pitchFamily="18" charset="0"/>
                <a:cs typeface="Times New Roman" pitchFamily="18" charset="0"/>
              </a:rPr>
              <a:t>Данный пункт подразумевает оценку текстового и графического описания физических процессов. </a:t>
            </a:r>
          </a:p>
          <a:p>
            <a:pPr marL="457200" indent="-457200" algn="just">
              <a:spcBef>
                <a:spcPts val="600"/>
              </a:spcBef>
              <a:buFontTx/>
              <a:buAutoNum type="arabicPeriod" startAt="2"/>
            </a:pPr>
            <a:r>
              <a:rPr lang="ru-RU" altLang="ru-RU" sz="2000" b="1" dirty="0" smtClean="0">
                <a:latin typeface="Times New Roman" pitchFamily="18" charset="0"/>
                <a:cs typeface="Times New Roman" pitchFamily="18" charset="0"/>
              </a:rPr>
              <a:t>Правильная формализация физических процессов, запись основных зависимостей (формул), описывающих физические процессы или состояния элементов системы.</a:t>
            </a:r>
            <a:r>
              <a:rPr lang="ru-RU" altLang="ru-RU" sz="2000" dirty="0" smtClean="0">
                <a:latin typeface="Times New Roman" pitchFamily="18" charset="0"/>
                <a:cs typeface="Times New Roman" pitchFamily="18" charset="0"/>
              </a:rPr>
              <a:t> В качестве исходных формул необходимо использовать законы и определения физических величин, общие известные уравнения процессов и состояний.</a:t>
            </a:r>
          </a:p>
          <a:p>
            <a:pPr marL="457200" indent="-457200" algn="just">
              <a:spcBef>
                <a:spcPts val="600"/>
              </a:spcBef>
              <a:buFontTx/>
              <a:buAutoNum type="arabicPeriod" startAt="2"/>
            </a:pPr>
            <a:r>
              <a:rPr lang="ru-RU" altLang="ru-RU" sz="2000" b="1" dirty="0" smtClean="0">
                <a:latin typeface="Times New Roman" pitchFamily="18" charset="0"/>
                <a:cs typeface="Times New Roman" pitchFamily="18" charset="0"/>
              </a:rPr>
              <a:t>Составление системы уравнений, алгоритма расчета, математической модели. </a:t>
            </a:r>
            <a:r>
              <a:rPr lang="ru-RU" altLang="ru-RU" sz="2000" dirty="0" smtClean="0">
                <a:latin typeface="Times New Roman" pitchFamily="18" charset="0"/>
                <a:cs typeface="Times New Roman" pitchFamily="18" charset="0"/>
              </a:rPr>
              <a:t>Здесь корректная запись системы является приоритетной относительно упрощения и приведения к удобному виду. Оценивается умение комбинировать и преобразовывать выражения, с целью получения нужных данных.</a:t>
            </a:r>
          </a:p>
          <a:p>
            <a:pPr marL="457200" indent="-457200" algn="just">
              <a:spcBef>
                <a:spcPts val="600"/>
              </a:spcBef>
              <a:buFontTx/>
              <a:buAutoNum type="arabicPeriod" startAt="2"/>
            </a:pPr>
            <a:r>
              <a:rPr lang="ru-RU" altLang="ru-RU" sz="2000" b="1" dirty="0" smtClean="0">
                <a:latin typeface="Times New Roman" pitchFamily="18" charset="0"/>
                <a:cs typeface="Times New Roman" pitchFamily="18" charset="0"/>
              </a:rPr>
              <a:t>Проведение расчетов, получение и представление результата. </a:t>
            </a:r>
            <a:r>
              <a:rPr lang="ru-RU" altLang="ru-RU" sz="2000" dirty="0" smtClean="0">
                <a:latin typeface="Times New Roman" pitchFamily="18" charset="0"/>
                <a:cs typeface="Times New Roman" pitchFamily="18" charset="0"/>
              </a:rPr>
              <a:t>Оценивание каждого вопроса задачи производится отдельно с весовым коэффициентом, равным (1/[количество вопросов]), а также добавляется бонусный балл за качество оформления или представления ответа.</a:t>
            </a:r>
            <a:endParaRPr lang="ru-RU" altLang="ru-RU" sz="2000" dirty="0">
              <a:latin typeface="Times New Roman" pitchFamily="18" charset="0"/>
              <a:cs typeface="Times New Roman" pitchFamily="18" charset="0"/>
            </a:endParaRPr>
          </a:p>
        </p:txBody>
      </p:sp>
      <p:cxnSp>
        <p:nvCxnSpPr>
          <p:cNvPr id="54" name="Gerade Verbindung 20"/>
          <p:cNvCxnSpPr/>
          <p:nvPr/>
        </p:nvCxnSpPr>
        <p:spPr>
          <a:xfrm>
            <a:off x="0" y="548680"/>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30</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4324261"/>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Проведение расчетов:</a:t>
            </a:r>
          </a:p>
          <a:p>
            <a:pPr marL="457200" indent="-457200" algn="just">
              <a:lnSpc>
                <a:spcPct val="150000"/>
              </a:lnSpc>
              <a:spcBef>
                <a:spcPts val="600"/>
              </a:spcBef>
              <a:buAutoNum type="arabicParenR"/>
            </a:pPr>
            <a:r>
              <a:rPr lang="ru-RU" sz="2000" dirty="0" smtClean="0">
                <a:latin typeface="Times New Roman" pitchFamily="18" charset="0"/>
                <a:cs typeface="Times New Roman" pitchFamily="18" charset="0"/>
              </a:rPr>
              <a:t>Расход ткани</a:t>
            </a:r>
          </a:p>
          <a:p>
            <a:pPr marL="457200" indent="-457200" algn="just">
              <a:lnSpc>
                <a:spcPct val="150000"/>
              </a:lnSpc>
              <a:spcBef>
                <a:spcPts val="600"/>
              </a:spcBef>
              <a:buAutoNum type="arabicParenR"/>
            </a:pPr>
            <a:endParaRPr lang="ru-RU" sz="2000" dirty="0" smtClean="0">
              <a:latin typeface="Times New Roman" pitchFamily="18" charset="0"/>
              <a:cs typeface="Times New Roman" pitchFamily="18" charset="0"/>
            </a:endParaRPr>
          </a:p>
          <a:p>
            <a:pPr marL="457200" indent="-457200" algn="just">
              <a:lnSpc>
                <a:spcPct val="150000"/>
              </a:lnSpc>
              <a:spcBef>
                <a:spcPts val="600"/>
              </a:spcBef>
              <a:buAutoNum type="arabicParenR"/>
            </a:pPr>
            <a:endParaRPr lang="ru-RU" sz="2000" dirty="0" smtClean="0">
              <a:latin typeface="Times New Roman" pitchFamily="18" charset="0"/>
              <a:cs typeface="Times New Roman" pitchFamily="18" charset="0"/>
            </a:endParaRPr>
          </a:p>
          <a:p>
            <a:pPr marL="457200" indent="-457200" algn="just">
              <a:lnSpc>
                <a:spcPct val="150000"/>
              </a:lnSpc>
              <a:spcBef>
                <a:spcPts val="600"/>
              </a:spcBef>
              <a:buAutoNum type="arabicParenR"/>
            </a:pPr>
            <a:endParaRPr lang="ru-RU" sz="2000" dirty="0" smtClean="0">
              <a:latin typeface="Times New Roman" pitchFamily="18" charset="0"/>
              <a:cs typeface="Times New Roman" pitchFamily="18" charset="0"/>
            </a:endParaRPr>
          </a:p>
          <a:p>
            <a:pPr marL="457200" indent="-457200" algn="just">
              <a:lnSpc>
                <a:spcPct val="150000"/>
              </a:lnSpc>
              <a:spcBef>
                <a:spcPts val="600"/>
              </a:spcBef>
              <a:buAutoNum type="arabicParenR"/>
            </a:pPr>
            <a:endParaRPr lang="ru-RU" sz="2000" dirty="0" smtClean="0">
              <a:latin typeface="Times New Roman" pitchFamily="18" charset="0"/>
              <a:cs typeface="Times New Roman" pitchFamily="18" charset="0"/>
            </a:endParaRPr>
          </a:p>
          <a:p>
            <a:pPr marL="457200" indent="-457200" algn="just">
              <a:lnSpc>
                <a:spcPct val="150000"/>
              </a:lnSpc>
              <a:spcBef>
                <a:spcPts val="600"/>
              </a:spcBef>
              <a:buAutoNum type="arabicParenR"/>
            </a:pPr>
            <a:endParaRPr lang="ru-RU" sz="2000" dirty="0" smtClean="0">
              <a:latin typeface="Times New Roman" pitchFamily="18" charset="0"/>
              <a:cs typeface="Times New Roman" pitchFamily="18" charset="0"/>
            </a:endParaRPr>
          </a:p>
          <a:p>
            <a:pPr marL="457200" indent="7610475" algn="just">
              <a:lnSpc>
                <a:spcPct val="150000"/>
              </a:lnSpc>
              <a:spcBef>
                <a:spcPts val="600"/>
              </a:spcBef>
            </a:pPr>
            <a:r>
              <a:rPr lang="ru-RU" sz="2000" dirty="0" smtClean="0">
                <a:latin typeface="Times New Roman" pitchFamily="18" charset="0"/>
                <a:cs typeface="Times New Roman" pitchFamily="18" charset="0"/>
              </a:rPr>
              <a:t>кг/с</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0346" name="Object 10"/>
          <p:cNvGraphicFramePr>
            <a:graphicFrameLocks noChangeAspect="1"/>
          </p:cNvGraphicFramePr>
          <p:nvPr/>
        </p:nvGraphicFramePr>
        <p:xfrm>
          <a:off x="3359150" y="1773238"/>
          <a:ext cx="2025650" cy="365125"/>
        </p:xfrm>
        <a:graphic>
          <a:graphicData uri="http://schemas.openxmlformats.org/presentationml/2006/ole">
            <mc:AlternateContent xmlns:mc="http://schemas.openxmlformats.org/markup-compatibility/2006">
              <mc:Choice xmlns:v="urn:schemas-microsoft-com:vml" Requires="v">
                <p:oleObj spid="_x0000_s270466" name="Equation" r:id="rId4" imgW="1270000" imgH="228600" progId="Equation.DSMT4">
                  <p:embed/>
                </p:oleObj>
              </mc:Choice>
              <mc:Fallback>
                <p:oleObj name="Equation" r:id="rId4" imgW="1270000" imgH="228600" progId="Equation.DSMT4">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9150" y="1773238"/>
                        <a:ext cx="202565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47" name="Object 11"/>
          <p:cNvGraphicFramePr>
            <a:graphicFrameLocks noChangeAspect="1"/>
          </p:cNvGraphicFramePr>
          <p:nvPr/>
        </p:nvGraphicFramePr>
        <p:xfrm>
          <a:off x="3556318" y="2245118"/>
          <a:ext cx="1628775" cy="412750"/>
        </p:xfrm>
        <a:graphic>
          <a:graphicData uri="http://schemas.openxmlformats.org/presentationml/2006/ole">
            <mc:AlternateContent xmlns:mc="http://schemas.openxmlformats.org/markup-compatibility/2006">
              <mc:Choice xmlns:v="urn:schemas-microsoft-com:vml" Requires="v">
                <p:oleObj spid="_x0000_s270467" name="Equation" r:id="rId6" imgW="901309" imgH="228501" progId="Equation.DSMT4">
                  <p:embed/>
                </p:oleObj>
              </mc:Choice>
              <mc:Fallback>
                <p:oleObj name="Equation" r:id="rId6" imgW="901309" imgH="228501" progId="Equation.DSMT4">
                  <p:embed/>
                  <p:pic>
                    <p:nvPicPr>
                      <p:cNvPr id="0"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6318" y="2245118"/>
                        <a:ext cx="162877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48" name="Object 12"/>
          <p:cNvGraphicFramePr>
            <a:graphicFrameLocks noChangeAspect="1"/>
          </p:cNvGraphicFramePr>
          <p:nvPr/>
        </p:nvGraphicFramePr>
        <p:xfrm>
          <a:off x="3785712" y="2765045"/>
          <a:ext cx="1169987" cy="649288"/>
        </p:xfrm>
        <a:graphic>
          <a:graphicData uri="http://schemas.openxmlformats.org/presentationml/2006/ole">
            <mc:AlternateContent xmlns:mc="http://schemas.openxmlformats.org/markup-compatibility/2006">
              <mc:Choice xmlns:v="urn:schemas-microsoft-com:vml" Requires="v">
                <p:oleObj spid="_x0000_s270468" name="Equation" r:id="rId8" imgW="710891" imgH="393529" progId="Equation.DSMT4">
                  <p:embed/>
                </p:oleObj>
              </mc:Choice>
              <mc:Fallback>
                <p:oleObj name="Equation" r:id="rId8" imgW="710891" imgH="393529" progId="Equation.DSMT4">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5712" y="2765045"/>
                        <a:ext cx="1169987"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49" name="Object 13"/>
          <p:cNvGraphicFramePr>
            <a:graphicFrameLocks noChangeAspect="1"/>
          </p:cNvGraphicFramePr>
          <p:nvPr/>
        </p:nvGraphicFramePr>
        <p:xfrm>
          <a:off x="3468822" y="3539868"/>
          <a:ext cx="1803767" cy="718060"/>
        </p:xfrm>
        <a:graphic>
          <a:graphicData uri="http://schemas.openxmlformats.org/presentationml/2006/ole">
            <mc:AlternateContent xmlns:mc="http://schemas.openxmlformats.org/markup-compatibility/2006">
              <mc:Choice xmlns:v="urn:schemas-microsoft-com:vml" Requires="v">
                <p:oleObj spid="_x0000_s270469" name="Equation" r:id="rId10" imgW="1054100" imgH="419100" progId="Equation.DSMT4">
                  <p:embed/>
                </p:oleObj>
              </mc:Choice>
              <mc:Fallback>
                <p:oleObj name="Equation" r:id="rId10" imgW="1054100" imgH="419100" progId="Equation.DSMT4">
                  <p:embed/>
                  <p:pic>
                    <p:nvPicPr>
                      <p:cNvPr id="0"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8822" y="3539868"/>
                        <a:ext cx="1803767" cy="718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0350" name="Object 14"/>
          <p:cNvGraphicFramePr>
            <a:graphicFrameLocks noChangeAspect="1"/>
          </p:cNvGraphicFramePr>
          <p:nvPr/>
        </p:nvGraphicFramePr>
        <p:xfrm>
          <a:off x="467544" y="4365104"/>
          <a:ext cx="7806322" cy="648072"/>
        </p:xfrm>
        <a:graphic>
          <a:graphicData uri="http://schemas.openxmlformats.org/presentationml/2006/ole">
            <mc:AlternateContent xmlns:mc="http://schemas.openxmlformats.org/markup-compatibility/2006">
              <mc:Choice xmlns:v="urn:schemas-microsoft-com:vml" Requires="v">
                <p:oleObj spid="_x0000_s270470" name="Equation" r:id="rId12" imgW="5092700" imgH="419100" progId="Equation.DSMT4">
                  <p:embed/>
                </p:oleObj>
              </mc:Choice>
              <mc:Fallback>
                <p:oleObj name="Equation" r:id="rId12" imgW="5092700" imgH="419100" progId="Equation.DSMT4">
                  <p:embed/>
                  <p:pic>
                    <p:nvPicPr>
                      <p:cNvPr id="0" name="Picture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544" y="4365104"/>
                        <a:ext cx="7806322"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52" name="Object 16"/>
          <p:cNvGraphicFramePr>
            <a:graphicFrameLocks noChangeAspect="1"/>
          </p:cNvGraphicFramePr>
          <p:nvPr/>
        </p:nvGraphicFramePr>
        <p:xfrm>
          <a:off x="3273743" y="5877272"/>
          <a:ext cx="2193925" cy="647700"/>
        </p:xfrm>
        <a:graphic>
          <a:graphicData uri="http://schemas.openxmlformats.org/presentationml/2006/ole">
            <mc:AlternateContent xmlns:mc="http://schemas.openxmlformats.org/markup-compatibility/2006">
              <mc:Choice xmlns:v="urn:schemas-microsoft-com:vml" Requires="v">
                <p:oleObj spid="_x0000_s270471" name="Equation" r:id="rId14" imgW="1333500" imgH="393700" progId="Equation.DSMT4">
                  <p:embed/>
                </p:oleObj>
              </mc:Choice>
              <mc:Fallback>
                <p:oleObj name="Equation" r:id="rId14" imgW="1333500" imgH="393700" progId="Equation.DSMT4">
                  <p:embed/>
                  <p:pic>
                    <p:nvPicPr>
                      <p:cNvPr id="0" name="Picture 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3743" y="5877272"/>
                        <a:ext cx="2193925"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53" name="Object 17"/>
          <p:cNvGraphicFramePr>
            <a:graphicFrameLocks noChangeAspect="1"/>
          </p:cNvGraphicFramePr>
          <p:nvPr/>
        </p:nvGraphicFramePr>
        <p:xfrm>
          <a:off x="3218180" y="5333206"/>
          <a:ext cx="2305050" cy="400050"/>
        </p:xfrm>
        <a:graphic>
          <a:graphicData uri="http://schemas.openxmlformats.org/presentationml/2006/ole">
            <mc:AlternateContent xmlns:mc="http://schemas.openxmlformats.org/markup-compatibility/2006">
              <mc:Choice xmlns:v="urn:schemas-microsoft-com:vml" Requires="v">
                <p:oleObj spid="_x0000_s270472" name="Equation" r:id="rId16" imgW="1320800" imgH="228600" progId="Equation.DSMT4">
                  <p:embed/>
                </p:oleObj>
              </mc:Choice>
              <mc:Fallback>
                <p:oleObj name="Equation" r:id="rId16" imgW="1320800" imgH="228600" progId="Equation.DSMT4">
                  <p:embed/>
                  <p:pic>
                    <p:nvPicPr>
                      <p:cNvPr id="0" name="Picture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18180" y="5333206"/>
                        <a:ext cx="23050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31</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5401479"/>
          </a:xfrm>
          <a:prstGeom prst="rect">
            <a:avLst/>
          </a:prstGeom>
          <a:noFill/>
        </p:spPr>
        <p:txBody>
          <a:bodyPr wrap="square" rtlCol="0">
            <a:spAutoFit/>
          </a:bodyPr>
          <a:lstStyle/>
          <a:p>
            <a:pPr marL="457200" indent="-457200" algn="just">
              <a:lnSpc>
                <a:spcPct val="150000"/>
              </a:lnSpc>
              <a:spcBef>
                <a:spcPts val="600"/>
              </a:spcBef>
            </a:pPr>
            <a:endParaRPr lang="ru-RU" sz="2000" dirty="0" smtClean="0">
              <a:latin typeface="Times New Roman" pitchFamily="18" charset="0"/>
              <a:cs typeface="Times New Roman" pitchFamily="18" charset="0"/>
            </a:endParaRPr>
          </a:p>
          <a:p>
            <a:pPr marL="457200" indent="-457200" algn="just">
              <a:lnSpc>
                <a:spcPct val="150000"/>
              </a:lnSpc>
              <a:spcBef>
                <a:spcPts val="600"/>
              </a:spcBef>
            </a:pPr>
            <a:endParaRPr lang="ru-RU" sz="2000" dirty="0" smtClean="0">
              <a:latin typeface="Times New Roman" pitchFamily="18" charset="0"/>
              <a:cs typeface="Times New Roman" pitchFamily="18" charset="0"/>
            </a:endParaRPr>
          </a:p>
          <a:p>
            <a:pPr marL="457200" indent="6802438" algn="just">
              <a:lnSpc>
                <a:spcPct val="150000"/>
              </a:lnSpc>
              <a:spcBef>
                <a:spcPts val="600"/>
              </a:spcBef>
            </a:pPr>
            <a:r>
              <a:rPr lang="ru-RU" sz="2000" dirty="0" smtClean="0">
                <a:latin typeface="Times New Roman" pitchFamily="18" charset="0"/>
                <a:cs typeface="Times New Roman" pitchFamily="18" charset="0"/>
              </a:rPr>
              <a:t>кг/с</a:t>
            </a:r>
          </a:p>
          <a:p>
            <a:pPr algn="just">
              <a:lnSpc>
                <a:spcPct val="150000"/>
              </a:lnSpc>
              <a:spcBef>
                <a:spcPts val="600"/>
              </a:spcBef>
            </a:pPr>
            <a:r>
              <a:rPr lang="ru-RU" sz="2000" dirty="0" smtClean="0">
                <a:latin typeface="Times New Roman" pitchFamily="18" charset="0"/>
                <a:cs typeface="Times New Roman" pitchFamily="18" charset="0"/>
              </a:rPr>
              <a:t>Аналогично</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Количество слоев в ткани</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Расход ткани на полную толщину трубы</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Диаметр отверстия для подачи смолы</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1369" name="Object 9"/>
          <p:cNvGraphicFramePr>
            <a:graphicFrameLocks noChangeAspect="1"/>
          </p:cNvGraphicFramePr>
          <p:nvPr/>
        </p:nvGraphicFramePr>
        <p:xfrm>
          <a:off x="2730396" y="980728"/>
          <a:ext cx="3740052" cy="599135"/>
        </p:xfrm>
        <a:graphic>
          <a:graphicData uri="http://schemas.openxmlformats.org/presentationml/2006/ole">
            <mc:AlternateContent xmlns:mc="http://schemas.openxmlformats.org/markup-compatibility/2006">
              <mc:Choice xmlns:v="urn:schemas-microsoft-com:vml" Requires="v">
                <p:oleObj spid="_x0000_s272488" name="Equation" r:id="rId4" imgW="2616200" imgH="419100" progId="Equation.DSMT4">
                  <p:embed/>
                </p:oleObj>
              </mc:Choice>
              <mc:Fallback>
                <p:oleObj name="Equation" r:id="rId4" imgW="2616200" imgH="419100" progId="Equation.DSMT4">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396" y="980728"/>
                        <a:ext cx="3740052" cy="5991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70" name="Object 10"/>
          <p:cNvGraphicFramePr>
            <a:graphicFrameLocks noChangeAspect="1"/>
          </p:cNvGraphicFramePr>
          <p:nvPr/>
        </p:nvGraphicFramePr>
        <p:xfrm>
          <a:off x="1748524" y="1651872"/>
          <a:ext cx="5703796" cy="647874"/>
        </p:xfrm>
        <a:graphic>
          <a:graphicData uri="http://schemas.openxmlformats.org/presentationml/2006/ole">
            <mc:AlternateContent xmlns:mc="http://schemas.openxmlformats.org/markup-compatibility/2006">
              <mc:Choice xmlns:v="urn:schemas-microsoft-com:vml" Requires="v">
                <p:oleObj spid="_x0000_s272489" name="Equation" r:id="rId6" imgW="3683000" imgH="419100" progId="Equation.DSMT4">
                  <p:embed/>
                </p:oleObj>
              </mc:Choice>
              <mc:Fallback>
                <p:oleObj name="Equation" r:id="rId6" imgW="3683000" imgH="419100" progId="Equation.DSMT4">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8524" y="1651872"/>
                        <a:ext cx="5703796" cy="6478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71" name="Object 11"/>
          <p:cNvGraphicFramePr>
            <a:graphicFrameLocks noChangeAspect="1"/>
          </p:cNvGraphicFramePr>
          <p:nvPr/>
        </p:nvGraphicFramePr>
        <p:xfrm>
          <a:off x="3816153" y="2852936"/>
          <a:ext cx="1568538" cy="352921"/>
        </p:xfrm>
        <a:graphic>
          <a:graphicData uri="http://schemas.openxmlformats.org/presentationml/2006/ole">
            <mc:AlternateContent xmlns:mc="http://schemas.openxmlformats.org/markup-compatibility/2006">
              <mc:Choice xmlns:v="urn:schemas-microsoft-com:vml" Requires="v">
                <p:oleObj spid="_x0000_s272490" name="Equation" r:id="rId8" imgW="1016000" imgH="228600" progId="Equation.DSMT4">
                  <p:embed/>
                </p:oleObj>
              </mc:Choice>
              <mc:Fallback>
                <p:oleObj name="Equation" r:id="rId8" imgW="1016000" imgH="228600" progId="Equation.DSMT4">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6153" y="2852936"/>
                        <a:ext cx="1568538" cy="3529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72" name="Object 12"/>
          <p:cNvGraphicFramePr>
            <a:graphicFrameLocks noChangeAspect="1"/>
          </p:cNvGraphicFramePr>
          <p:nvPr/>
        </p:nvGraphicFramePr>
        <p:xfrm>
          <a:off x="2649034" y="3789040"/>
          <a:ext cx="3902777" cy="537716"/>
        </p:xfrm>
        <a:graphic>
          <a:graphicData uri="http://schemas.openxmlformats.org/presentationml/2006/ole">
            <mc:AlternateContent xmlns:mc="http://schemas.openxmlformats.org/markup-compatibility/2006">
              <mc:Choice xmlns:v="urn:schemas-microsoft-com:vml" Requires="v">
                <p:oleObj spid="_x0000_s272491" name="Equation" r:id="rId10" imgW="2857500" imgH="393700" progId="Equation.DSMT4">
                  <p:embed/>
                </p:oleObj>
              </mc:Choice>
              <mc:Fallback>
                <p:oleObj name="Equation" r:id="rId10" imgW="2857500" imgH="393700" progId="Equation.DSMT4">
                  <p:embed/>
                  <p:pic>
                    <p:nvPicPr>
                      <p:cNvPr id="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9034" y="3789040"/>
                        <a:ext cx="3902777" cy="5377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73" name="Object 13"/>
          <p:cNvGraphicFramePr>
            <a:graphicFrameLocks noChangeAspect="1"/>
          </p:cNvGraphicFramePr>
          <p:nvPr/>
        </p:nvGraphicFramePr>
        <p:xfrm>
          <a:off x="2852491" y="5013176"/>
          <a:ext cx="3495862" cy="372616"/>
        </p:xfrm>
        <a:graphic>
          <a:graphicData uri="http://schemas.openxmlformats.org/presentationml/2006/ole">
            <mc:AlternateContent xmlns:mc="http://schemas.openxmlformats.org/markup-compatibility/2006">
              <mc:Choice xmlns:v="urn:schemas-microsoft-com:vml" Requires="v">
                <p:oleObj spid="_x0000_s272492" name="Equation" r:id="rId12" imgW="2146300" imgH="228600" progId="Equation.DSMT4">
                  <p:embed/>
                </p:oleObj>
              </mc:Choice>
              <mc:Fallback>
                <p:oleObj name="Equation" r:id="rId12" imgW="2146300" imgH="228600" progId="Equation.DSMT4">
                  <p:embed/>
                  <p:pic>
                    <p:nvPicPr>
                      <p:cNvPr id="0"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2491" y="5013176"/>
                        <a:ext cx="3495862" cy="372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3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1374" name="Object 14"/>
          <p:cNvGraphicFramePr>
            <a:graphicFrameLocks noChangeAspect="1"/>
          </p:cNvGraphicFramePr>
          <p:nvPr/>
        </p:nvGraphicFramePr>
        <p:xfrm>
          <a:off x="2225419" y="6021288"/>
          <a:ext cx="4750006" cy="648841"/>
        </p:xfrm>
        <a:graphic>
          <a:graphicData uri="http://schemas.openxmlformats.org/presentationml/2006/ole">
            <mc:AlternateContent xmlns:mc="http://schemas.openxmlformats.org/markup-compatibility/2006">
              <mc:Choice xmlns:v="urn:schemas-microsoft-com:vml" Requires="v">
                <p:oleObj spid="_x0000_s272493" name="Equation" r:id="rId14" imgW="3721100" imgH="508000" progId="Equation.DSMT4">
                  <p:embed/>
                </p:oleObj>
              </mc:Choice>
              <mc:Fallback>
                <p:oleObj name="Equation" r:id="rId14" imgW="3721100" imgH="508000" progId="Equation.DSMT4">
                  <p:embed/>
                  <p:pic>
                    <p:nvPicPr>
                      <p:cNvPr id="0" name="Picture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25419" y="6021288"/>
                        <a:ext cx="4750006" cy="6488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3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32</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10107"/>
            <a:ext cx="8784976" cy="5786199"/>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Диаметр отверстия для подачи отвердителя, соответственно:</a:t>
            </a:r>
          </a:p>
          <a:p>
            <a:pPr indent="5019675" algn="just">
              <a:lnSpc>
                <a:spcPct val="150000"/>
              </a:lnSpc>
              <a:spcBef>
                <a:spcPts val="600"/>
              </a:spcBef>
            </a:pPr>
            <a:r>
              <a:rPr lang="ru-RU" sz="2000" dirty="0" smtClean="0">
                <a:latin typeface="Times New Roman" pitchFamily="18" charset="0"/>
                <a:cs typeface="Times New Roman" pitchFamily="18" charset="0"/>
              </a:rPr>
              <a:t> м.</a:t>
            </a:r>
          </a:p>
          <a:p>
            <a:pPr algn="just">
              <a:lnSpc>
                <a:spcPct val="150000"/>
              </a:lnSpc>
              <a:spcBef>
                <a:spcPts val="600"/>
              </a:spcBef>
            </a:pPr>
            <a:r>
              <a:rPr lang="ru-RU" sz="2000" dirty="0" smtClean="0">
                <a:latin typeface="Times New Roman" pitchFamily="18" charset="0"/>
                <a:cs typeface="Times New Roman" pitchFamily="18" charset="0"/>
              </a:rPr>
              <a:t>Масса 1 метра трубы складывается из массы стеклянной ткани и массы связующего.</a:t>
            </a:r>
          </a:p>
          <a:p>
            <a:pPr algn="just">
              <a:lnSpc>
                <a:spcPct val="150000"/>
              </a:lnSpc>
              <a:spcBef>
                <a:spcPts val="600"/>
              </a:spcBef>
            </a:pPr>
            <a:r>
              <a:rPr lang="ru-RU" sz="2000" dirty="0" smtClean="0">
                <a:latin typeface="Times New Roman" pitchFamily="18" charset="0"/>
                <a:cs typeface="Times New Roman" pitchFamily="18" charset="0"/>
              </a:rPr>
              <a:t>Масса ткани для 1 п.м. трубы составляет</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Масса связующего (так как плотность компонентов одинакова – рассматриваем его как один материал с плотностью 1200 кг/м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a:t>
            </a:r>
          </a:p>
          <a:p>
            <a:pPr algn="just">
              <a:lnSpc>
                <a:spcPct val="150000"/>
              </a:lnSpc>
              <a:spcBef>
                <a:spcPts val="600"/>
              </a:spcBef>
            </a:pPr>
            <a:r>
              <a:rPr lang="ru-RU" sz="2000" dirty="0" smtClean="0">
                <a:latin typeface="Times New Roman" pitchFamily="18" charset="0"/>
                <a:cs typeface="Times New Roman" pitchFamily="18" charset="0"/>
              </a:rPr>
              <a:t>Итого, полная масса 1 п.м. трубы составляет 0,917 кг.</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1376" name="Object 16"/>
          <p:cNvGraphicFramePr>
            <a:graphicFrameLocks noChangeAspect="1"/>
          </p:cNvGraphicFramePr>
          <p:nvPr/>
        </p:nvGraphicFramePr>
        <p:xfrm>
          <a:off x="3851920" y="1268760"/>
          <a:ext cx="1440160" cy="368041"/>
        </p:xfrm>
        <a:graphic>
          <a:graphicData uri="http://schemas.openxmlformats.org/presentationml/2006/ole">
            <mc:AlternateContent xmlns:mc="http://schemas.openxmlformats.org/markup-compatibility/2006">
              <mc:Choice xmlns:v="urn:schemas-microsoft-com:vml" Requires="v">
                <p:oleObj spid="_x0000_s273467" name="Equation" r:id="rId4" imgW="863225" imgH="215806" progId="Equation.DSMT4">
                  <p:embed/>
                </p:oleObj>
              </mc:Choice>
              <mc:Fallback>
                <p:oleObj name="Equation" r:id="rId4" imgW="863225" imgH="215806" progId="Equation.DSMT4">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268760"/>
                        <a:ext cx="1440160" cy="3680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37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1378" name="Object 18"/>
          <p:cNvGraphicFramePr>
            <a:graphicFrameLocks noChangeAspect="1"/>
          </p:cNvGraphicFramePr>
          <p:nvPr/>
        </p:nvGraphicFramePr>
        <p:xfrm>
          <a:off x="2267744" y="3356992"/>
          <a:ext cx="4741752" cy="644649"/>
        </p:xfrm>
        <a:graphic>
          <a:graphicData uri="http://schemas.openxmlformats.org/presentationml/2006/ole">
            <mc:AlternateContent xmlns:mc="http://schemas.openxmlformats.org/markup-compatibility/2006">
              <mc:Choice xmlns:v="urn:schemas-microsoft-com:vml" Requires="v">
                <p:oleObj spid="_x0000_s273468" name="Equation" r:id="rId6" imgW="3175000" imgH="419100" progId="Equation.DSMT4">
                  <p:embed/>
                </p:oleObj>
              </mc:Choice>
              <mc:Fallback>
                <p:oleObj name="Equation" r:id="rId6" imgW="3175000" imgH="419100" progId="Equation.DSMT4">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744" y="3356992"/>
                        <a:ext cx="4741752" cy="6446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3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1380" name="Object 20"/>
          <p:cNvGraphicFramePr>
            <a:graphicFrameLocks noChangeAspect="1"/>
          </p:cNvGraphicFramePr>
          <p:nvPr/>
        </p:nvGraphicFramePr>
        <p:xfrm>
          <a:off x="2195736" y="4149080"/>
          <a:ext cx="4766930" cy="648072"/>
        </p:xfrm>
        <a:graphic>
          <a:graphicData uri="http://schemas.openxmlformats.org/presentationml/2006/ole">
            <mc:AlternateContent xmlns:mc="http://schemas.openxmlformats.org/markup-compatibility/2006">
              <mc:Choice xmlns:v="urn:schemas-microsoft-com:vml" Requires="v">
                <p:oleObj spid="_x0000_s273469" name="Equation" r:id="rId8" imgW="3175000" imgH="419100" progId="Equation.DSMT4">
                  <p:embed/>
                </p:oleObj>
              </mc:Choice>
              <mc:Fallback>
                <p:oleObj name="Equation" r:id="rId8" imgW="3175000" imgH="419100" progId="Equation.DSMT4">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736" y="4149080"/>
                        <a:ext cx="4766930"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33</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10107"/>
            <a:ext cx="8784976" cy="3093154"/>
          </a:xfrm>
          <a:prstGeom prst="rect">
            <a:avLst/>
          </a:prstGeom>
          <a:noFill/>
        </p:spPr>
        <p:txBody>
          <a:bodyPr wrap="square" rtlCol="0">
            <a:spAutoFit/>
          </a:bodyPr>
          <a:lstStyle/>
          <a:p>
            <a:pPr algn="just">
              <a:lnSpc>
                <a:spcPct val="150000"/>
              </a:lnSpc>
              <a:spcBef>
                <a:spcPts val="600"/>
              </a:spcBef>
            </a:pPr>
            <a:r>
              <a:rPr lang="ru-RU" sz="2000" b="1" dirty="0" smtClean="0">
                <a:latin typeface="Times New Roman" pitchFamily="18" charset="0"/>
                <a:cs typeface="Times New Roman" pitchFamily="18" charset="0"/>
              </a:rPr>
              <a:t>Ответ:</a:t>
            </a:r>
          </a:p>
          <a:p>
            <a:pPr marL="457200" indent="-457200" algn="just">
              <a:lnSpc>
                <a:spcPct val="150000"/>
              </a:lnSpc>
              <a:spcBef>
                <a:spcPts val="600"/>
              </a:spcBef>
              <a:buFont typeface="+mj-lt"/>
              <a:buAutoNum type="arabicParenR"/>
            </a:pPr>
            <a:r>
              <a:rPr lang="ru-RU" sz="2000" dirty="0" smtClean="0">
                <a:latin typeface="Times New Roman" pitchFamily="18" charset="0"/>
                <a:cs typeface="Times New Roman" pitchFamily="18" charset="0"/>
              </a:rPr>
              <a:t>Необходимый расход смолы составляет 0,0167 кг/с, отвердителя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0,00837 кг/с.</a:t>
            </a:r>
          </a:p>
          <a:p>
            <a:pPr marL="457200" indent="-457200" algn="just">
              <a:lnSpc>
                <a:spcPct val="150000"/>
              </a:lnSpc>
              <a:spcBef>
                <a:spcPts val="600"/>
              </a:spcBef>
              <a:buFont typeface="+mj-lt"/>
              <a:buAutoNum type="arabicParenR"/>
            </a:pPr>
            <a:r>
              <a:rPr lang="ru-RU" sz="2000" dirty="0" smtClean="0">
                <a:latin typeface="Times New Roman" pitchFamily="18" charset="0"/>
                <a:cs typeface="Times New Roman" pitchFamily="18" charset="0"/>
              </a:rPr>
              <a:t>Необходимый диаметр отверстий подачи смолы и отвердителя составляет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0,98 мм и 0,69 мм соответственно.</a:t>
            </a:r>
          </a:p>
          <a:p>
            <a:pPr marL="457200" indent="-457200" algn="just">
              <a:lnSpc>
                <a:spcPct val="150000"/>
              </a:lnSpc>
              <a:spcBef>
                <a:spcPts val="600"/>
              </a:spcBef>
              <a:buFont typeface="+mj-lt"/>
              <a:buAutoNum type="arabicParenR"/>
            </a:pPr>
            <a:r>
              <a:rPr lang="ru-RU" sz="2000" dirty="0" smtClean="0">
                <a:latin typeface="Times New Roman" pitchFamily="18" charset="0"/>
                <a:cs typeface="Times New Roman" pitchFamily="18" charset="0"/>
              </a:rPr>
              <a:t>1 метр трубы имеет массу 0,917 кг.</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34</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0" name="Таблица 19"/>
          <p:cNvGraphicFramePr>
            <a:graphicFrameLocks noGrp="1"/>
          </p:cNvGraphicFramePr>
          <p:nvPr>
            <p:extLst>
              <p:ext uri="{D42A27DB-BD31-4B8C-83A1-F6EECF244321}">
                <p14:modId xmlns:p14="http://schemas.microsoft.com/office/powerpoint/2010/main" val="1000933203"/>
              </p:ext>
            </p:extLst>
          </p:nvPr>
        </p:nvGraphicFramePr>
        <p:xfrm>
          <a:off x="755576" y="764704"/>
          <a:ext cx="7704856" cy="5760064"/>
        </p:xfrm>
        <a:graphic>
          <a:graphicData uri="http://schemas.openxmlformats.org/drawingml/2006/table">
            <a:tbl>
              <a:tblPr firstRow="1" firstCol="1" bandRow="1"/>
              <a:tblGrid>
                <a:gridCol w="2848098">
                  <a:extLst>
                    <a:ext uri="{9D8B030D-6E8A-4147-A177-3AD203B41FA5}">
                      <a16:colId xmlns:a16="http://schemas.microsoft.com/office/drawing/2014/main" val="20000"/>
                    </a:ext>
                  </a:extLst>
                </a:gridCol>
                <a:gridCol w="2567572">
                  <a:extLst>
                    <a:ext uri="{9D8B030D-6E8A-4147-A177-3AD203B41FA5}">
                      <a16:colId xmlns:a16="http://schemas.microsoft.com/office/drawing/2014/main" val="20001"/>
                    </a:ext>
                  </a:extLst>
                </a:gridCol>
                <a:gridCol w="2289186">
                  <a:extLst>
                    <a:ext uri="{9D8B030D-6E8A-4147-A177-3AD203B41FA5}">
                      <a16:colId xmlns:a16="http://schemas.microsoft.com/office/drawing/2014/main" val="20002"/>
                    </a:ext>
                  </a:extLst>
                </a:gridCol>
              </a:tblGrid>
              <a:tr h="288000">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Подпункт</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Оценка решения</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288064">
                <a:tc gridSpan="3">
                  <a:txBody>
                    <a:bodyPr/>
                    <a:lstStyle/>
                    <a:p>
                      <a:pPr algn="just">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 Выделение физических процессов, последовательности и причинно-следственных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связей</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288000">
                <a:tc>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288000">
                <a:tc>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Графическое описание</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165" algn="ct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318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288000">
                <a:tc>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Структурирование</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165" algn="ct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318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4"/>
                  </a:ext>
                </a:extLst>
              </a:tr>
              <a:tr h="288000">
                <a:tc>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13</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5"/>
                  </a:ext>
                </a:extLst>
              </a:tr>
              <a:tr h="288000">
                <a:tc gridSpan="3">
                  <a:txBody>
                    <a:bodyPr/>
                    <a:lstStyle/>
                    <a:p>
                      <a:pPr algn="just">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2. Формализация физических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процессов</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6"/>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7"/>
                  </a:ext>
                </a:extLst>
              </a:tr>
              <a:tr h="288000">
                <a:tc>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8"/>
                  </a:ext>
                </a:extLst>
              </a:tr>
              <a:tr h="288000">
                <a:tc gridSpan="3">
                  <a:txBody>
                    <a:bodyPr/>
                    <a:lstStyle/>
                    <a:p>
                      <a:pPr algn="just">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3. Подготовка системы уравнений, алгоритма, математической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модели</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9"/>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0"/>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Математические преобразования</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165"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318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1"/>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2"/>
                  </a:ext>
                </a:extLst>
              </a:tr>
              <a:tr h="288000">
                <a:tc gridSpan="3">
                  <a:txBody>
                    <a:bodyPr/>
                    <a:lstStyle/>
                    <a:p>
                      <a:pPr algn="just">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4. Проведение расчетов, получение и представление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результата</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3"/>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Расчеты и результат</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4"/>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Представление результата</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165"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318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5"/>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6"/>
                  </a:ext>
                </a:extLst>
              </a:tr>
              <a:tr h="288000">
                <a:tc gridSpan="3">
                  <a:txBody>
                    <a:bodyPr/>
                    <a:lstStyle/>
                    <a:p>
                      <a:pPr algn="just">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5. Дополнительные баллы в соответствии со спецификой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задачи</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7"/>
                  </a:ext>
                </a:extLst>
              </a:tr>
              <a:tr h="288000">
                <a:tc>
                  <a:txBody>
                    <a:bodyPr/>
                    <a:lstStyle/>
                    <a:p>
                      <a:pP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 за этап</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6</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8"/>
                  </a:ext>
                </a:extLst>
              </a:tr>
              <a:tr h="288000">
                <a:tc>
                  <a:txBody>
                    <a:bodyPr/>
                    <a:lstStyle/>
                    <a:p>
                      <a:pPr algn="just">
                        <a:lnSpc>
                          <a:spcPct val="100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Σ Сумма баллов</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39</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9"/>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251520" y="2348880"/>
            <a:ext cx="8604448" cy="1872208"/>
          </a:xfrm>
          <a:prstGeom prst="rect">
            <a:avLst/>
          </a:prstGeom>
          <a:noFill/>
          <a:ln w="9525">
            <a:noFill/>
            <a:miter lim="800000"/>
            <a:headEnd/>
            <a:tailEnd/>
          </a:ln>
        </p:spPr>
        <p:txBody>
          <a:bodyPr lIns="92075" tIns="46038" rIns="92075" bIns="46038" anchor="ctr"/>
          <a:lstStyle/>
          <a:p>
            <a:pPr algn="ctr"/>
            <a:r>
              <a:rPr lang="ru-RU" sz="4000" b="1" dirty="0" smtClean="0">
                <a:latin typeface="Times New Roman" pitchFamily="18" charset="0"/>
                <a:cs typeface="Times New Roman" pitchFamily="18" charset="0"/>
              </a:rPr>
              <a:t>Спасибо за внимание!</a:t>
            </a:r>
            <a:endParaRPr lang="en-GB" sz="4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72008"/>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Дополнительные критерии оценивания решения задач по технологическому направлению</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4</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1264111"/>
            <a:ext cx="8784976" cy="1708160"/>
          </a:xfrm>
          <a:prstGeom prst="rect">
            <a:avLst/>
          </a:prstGeom>
          <a:noFill/>
        </p:spPr>
        <p:txBody>
          <a:bodyPr wrap="square" rtlCol="0">
            <a:spAutoFit/>
          </a:bodyPr>
          <a:lstStyle/>
          <a:p>
            <a:pPr marL="457200" indent="-457200" algn="just">
              <a:spcBef>
                <a:spcPts val="600"/>
              </a:spcBef>
              <a:buFont typeface="+mj-lt"/>
              <a:buAutoNum type="arabicPeriod"/>
            </a:pPr>
            <a:r>
              <a:rPr lang="ru-RU" altLang="ru-RU" sz="2000" dirty="0" smtClean="0">
                <a:latin typeface="Times New Roman" pitchFamily="18" charset="0"/>
                <a:cs typeface="Times New Roman" pitchFamily="18" charset="0"/>
              </a:rPr>
              <a:t>До 3 бонусных баллов за корректный выбор и учет параметров производственного (технологического) процесса;</a:t>
            </a:r>
          </a:p>
          <a:p>
            <a:pPr marL="457200" indent="-457200" algn="just">
              <a:spcBef>
                <a:spcPts val="600"/>
              </a:spcBef>
              <a:buFont typeface="+mj-lt"/>
              <a:buAutoNum type="arabicPeriod"/>
            </a:pPr>
            <a:r>
              <a:rPr lang="ru-RU" altLang="ru-RU" sz="2000" dirty="0" smtClean="0">
                <a:latin typeface="Times New Roman" pitchFamily="18" charset="0"/>
                <a:cs typeface="Times New Roman" pitchFamily="18" charset="0"/>
              </a:rPr>
              <a:t>До 3 дополнительных баллов за качественный анализ факторов, влияющих на параметры и характеристики технологического процесса, предложения по оптимизации процесса.</a:t>
            </a:r>
          </a:p>
        </p:txBody>
      </p:sp>
      <p:cxnSp>
        <p:nvCxnSpPr>
          <p:cNvPr id="54" name="Gerade Verbindung 20"/>
          <p:cNvCxnSpPr/>
          <p:nvPr/>
        </p:nvCxnSpPr>
        <p:spPr>
          <a:xfrm>
            <a:off x="0" y="764704"/>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10"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7200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Дополнительные критерии оценивания </a:t>
            </a:r>
            <a:br>
              <a:rPr lang="ru-RU" sz="2400" b="1" dirty="0" smtClean="0">
                <a:latin typeface="Times New Roman" pitchFamily="18" charset="0"/>
                <a:ea typeface="Calibri" pitchFamily="34" charset="0"/>
                <a:cs typeface="Times New Roman" pitchFamily="18" charset="0"/>
              </a:rPr>
            </a:br>
            <a:r>
              <a:rPr lang="ru-RU" sz="2400" b="1" dirty="0" smtClean="0">
                <a:latin typeface="Times New Roman" pitchFamily="18" charset="0"/>
                <a:ea typeface="Calibri" pitchFamily="34" charset="0"/>
                <a:cs typeface="Times New Roman" pitchFamily="18" charset="0"/>
              </a:rPr>
              <a:t>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5</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1052736"/>
            <a:ext cx="8784976" cy="4862870"/>
          </a:xfrm>
          <a:prstGeom prst="rect">
            <a:avLst/>
          </a:prstGeom>
          <a:noFill/>
        </p:spPr>
        <p:txBody>
          <a:bodyPr wrap="square" rtlCol="0">
            <a:spAutoFit/>
          </a:bodyPr>
          <a:lstStyle/>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Если решение задачи содержит разрозненные записи, выделены правильно некоторые физические процессы, присутствует одна-две правильные формулы, но решение, как таковое отсутствует или абсолютно неверное, то ставится 1-2 балла</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Верные решения задач могут отличаться от авторских. Допустим учет дополнительных параметров, не предусмотренных авторами в случае, если не нарушаются физические законы и технические закономерности функционирования системы.</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За отсутствие пояснений, ошибки в численных расчетах при верном пути решения задачи снимается 1-2 балла.</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 случае если задача содержит правильный путь решения, но не доведена до ответа или получен неправильный ответ, при этом присутствуют отдельные правильные элементы решения, то оценивание проводится по критериям, приведенным для каждой задачи.</a:t>
            </a:r>
            <a:endParaRPr lang="ru-RU" altLang="ru-RU" sz="2000" b="1" dirty="0" smtClean="0">
              <a:latin typeface="Times New Roman" pitchFamily="18" charset="0"/>
              <a:cs typeface="Times New Roman" pitchFamily="18" charset="0"/>
            </a:endParaRPr>
          </a:p>
        </p:txBody>
      </p:sp>
      <p:cxnSp>
        <p:nvCxnSpPr>
          <p:cNvPr id="54" name="Gerade Verbindung 20"/>
          <p:cNvCxnSpPr/>
          <p:nvPr/>
        </p:nvCxnSpPr>
        <p:spPr>
          <a:xfrm>
            <a:off x="0" y="764704"/>
            <a:ext cx="9144000" cy="0"/>
          </a:xfrm>
          <a:prstGeom prst="line">
            <a:avLst/>
          </a:prstGeom>
          <a:ln w="1270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36004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Критерии оценивания 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6</a:t>
            </a:fld>
            <a:endParaRPr lang="ru-RU" sz="2000" b="1" dirty="0">
              <a:solidFill>
                <a:schemeClr val="tx1"/>
              </a:solidFill>
              <a:latin typeface="Times New Roman" pitchFamily="18" charset="0"/>
              <a:cs typeface="Times New Roman" pitchFamily="18" charset="0"/>
            </a:endParaRPr>
          </a:p>
        </p:txBody>
      </p:sp>
      <p:cxnSp>
        <p:nvCxnSpPr>
          <p:cNvPr id="54" name="Gerade Verbindung 20"/>
          <p:cNvCxnSpPr/>
          <p:nvPr/>
        </p:nvCxnSpPr>
        <p:spPr>
          <a:xfrm>
            <a:off x="0" y="404664"/>
            <a:ext cx="9144000" cy="0"/>
          </a:xfrm>
          <a:prstGeom prst="line">
            <a:avLst/>
          </a:prstGeom>
          <a:ln w="1270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10"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graphicFrame>
        <p:nvGraphicFramePr>
          <p:cNvPr id="7" name="Таблица 6"/>
          <p:cNvGraphicFramePr>
            <a:graphicFrameLocks noGrp="1"/>
          </p:cNvGraphicFramePr>
          <p:nvPr>
            <p:extLst>
              <p:ext uri="{D42A27DB-BD31-4B8C-83A1-F6EECF244321}">
                <p14:modId xmlns:p14="http://schemas.microsoft.com/office/powerpoint/2010/main" val="2104644899"/>
              </p:ext>
            </p:extLst>
          </p:nvPr>
        </p:nvGraphicFramePr>
        <p:xfrm>
          <a:off x="1619672" y="548680"/>
          <a:ext cx="5904657" cy="6120680"/>
        </p:xfrm>
        <a:graphic>
          <a:graphicData uri="http://schemas.openxmlformats.org/drawingml/2006/table">
            <a:tbl>
              <a:tblPr firstRow="1" firstCol="1" bandRow="1"/>
              <a:tblGrid>
                <a:gridCol w="3168353">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tblGrid>
              <a:tr h="442777">
                <a:tc gridSpan="2">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 Выделение физических процессов, последовательности и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
                      </a:r>
                      <a:b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b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причинно-следственных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связей</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1"/>
                  </a:ext>
                </a:extLst>
              </a:tr>
              <a:tr h="298837">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8837">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Графическое описание</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85"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8837">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Структурирование</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85"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8837">
                <a:tc>
                  <a:txBody>
                    <a:bodyPr/>
                    <a:lstStyle/>
                    <a:p>
                      <a:pP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баллов за этап</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13</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8837">
                <a:tc gridSpan="2">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2. Формализация физических процессов</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6"/>
                  </a:ext>
                </a:extLst>
              </a:tr>
              <a:tr h="298837">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8837">
                <a:tc>
                  <a:txBody>
                    <a:bodyPr/>
                    <a:lstStyle/>
                    <a:p>
                      <a:pP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баллов за этап</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8837">
                <a:tc gridSpan="2">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3. Подготовка системы уравнений, алгоритма, математической модели</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9"/>
                  </a:ext>
                </a:extLst>
              </a:tr>
              <a:tr h="298837">
                <a:tc>
                  <a:txBody>
                    <a:bodyPr/>
                    <a:lstStyle/>
                    <a:p>
                      <a:pP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8837">
                <a:tc>
                  <a:txBody>
                    <a:bodyPr/>
                    <a:lstStyle/>
                    <a:p>
                      <a:pP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Преобразование системы уравнений</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85"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98837">
                <a:tc>
                  <a:txBody>
                    <a:bodyPr/>
                    <a:lstStyle/>
                    <a:p>
                      <a:pP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баллов за этап</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98837">
                <a:tc gridSpan="2">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4. Проведение расчетов, получение и представление результата</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13"/>
                  </a:ext>
                </a:extLst>
              </a:tr>
              <a:tr h="298837">
                <a:tc>
                  <a:txBody>
                    <a:bodyPr/>
                    <a:lstStyle/>
                    <a:p>
                      <a:pP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Расчеты и результат</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98837">
                <a:tc>
                  <a:txBody>
                    <a:bodyPr/>
                    <a:lstStyle/>
                    <a:p>
                      <a:pP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Представление результата</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85"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98837">
                <a:tc>
                  <a:txBody>
                    <a:bodyPr/>
                    <a:lstStyle/>
                    <a:p>
                      <a:pP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баллов за этап</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98837">
                <a:tc gridSpan="2">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5. Дополнительные баллы в соответствии со спецификой задачи</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17"/>
                  </a:ext>
                </a:extLst>
              </a:tr>
              <a:tr h="298837">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 за этап</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6</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98837">
                <a:tc gridSpan="2">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Общее количество баллов</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19"/>
                  </a:ext>
                </a:extLst>
              </a:tr>
              <a:tr h="2988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spc="-20" dirty="0" smtClean="0">
                          <a:effectLst/>
                          <a:latin typeface="Times New Roman" panose="02020603050405020304" pitchFamily="18" charset="0"/>
                          <a:ea typeface="Calibri" panose="020F0502020204030204" pitchFamily="34" charset="0"/>
                          <a:cs typeface="Times New Roman" panose="02020603050405020304" pitchFamily="18" charset="0"/>
                        </a:rPr>
                        <a:t>Максимальная</a:t>
                      </a:r>
                      <a:r>
                        <a:rPr lang="ru-RU" sz="1400" b="1" spc="-20" baseline="0" dirty="0" smtClean="0">
                          <a:effectLst/>
                          <a:latin typeface="Times New Roman" panose="02020603050405020304" pitchFamily="18" charset="0"/>
                          <a:ea typeface="Calibri" panose="020F0502020204030204" pitchFamily="34" charset="0"/>
                          <a:cs typeface="Times New Roman" panose="02020603050405020304" pitchFamily="18" charset="0"/>
                        </a:rPr>
                        <a:t> с</a:t>
                      </a:r>
                      <a:r>
                        <a:rPr lang="ru-RU" sz="1400" b="1" spc="-20" dirty="0" smtClean="0">
                          <a:effectLst/>
                          <a:latin typeface="Times New Roman" panose="02020603050405020304" pitchFamily="18" charset="0"/>
                          <a:ea typeface="Calibri" panose="020F0502020204030204" pitchFamily="34" charset="0"/>
                          <a:cs typeface="Times New Roman" panose="02020603050405020304" pitchFamily="18" charset="0"/>
                        </a:rPr>
                        <a:t>умма </a:t>
                      </a:r>
                      <a:r>
                        <a:rPr lang="ru-RU" sz="1400" b="1" spc="-20" dirty="0">
                          <a:effectLst/>
                          <a:latin typeface="Times New Roman" panose="02020603050405020304" pitchFamily="18" charset="0"/>
                          <a:ea typeface="Calibri" panose="020F0502020204030204" pitchFamily="34" charset="0"/>
                          <a:cs typeface="Times New Roman" panose="02020603050405020304" pitchFamily="18" charset="0"/>
                        </a:rPr>
                        <a:t>баллов за задачу</a:t>
                      </a:r>
                      <a:endParaRPr lang="ru-RU" sz="1400" spc="-2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432048"/>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Общий алгоритм 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7</a:t>
            </a:fld>
            <a:endParaRPr lang="ru-RU" sz="2000" b="1" dirty="0">
              <a:solidFill>
                <a:schemeClr val="tx1"/>
              </a:solidFill>
              <a:latin typeface="Times New Roman" pitchFamily="18" charset="0"/>
              <a:cs typeface="Times New Roman" pitchFamily="18" charset="0"/>
            </a:endParaRPr>
          </a:p>
        </p:txBody>
      </p:sp>
      <p:cxnSp>
        <p:nvCxnSpPr>
          <p:cNvPr id="54" name="Gerade Verbindung 20"/>
          <p:cNvCxnSpPr/>
          <p:nvPr/>
        </p:nvCxnSpPr>
        <p:spPr>
          <a:xfrm>
            <a:off x="0" y="476672"/>
            <a:ext cx="9144000" cy="0"/>
          </a:xfrm>
          <a:prstGeom prst="line">
            <a:avLst/>
          </a:prstGeom>
          <a:ln w="1270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9" name="TextBox 8"/>
          <p:cNvSpPr txBox="1"/>
          <p:nvPr/>
        </p:nvSpPr>
        <p:spPr>
          <a:xfrm>
            <a:off x="179512" y="686881"/>
            <a:ext cx="8784976" cy="5940088"/>
          </a:xfrm>
          <a:prstGeom prst="rect">
            <a:avLst/>
          </a:prstGeom>
          <a:noFill/>
        </p:spPr>
        <p:txBody>
          <a:bodyPr wrap="square" rtlCol="0">
            <a:spAutoFit/>
          </a:bodyPr>
          <a:lstStyle/>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Выделить (назвать) основные физические процессы и явления, лежащие в основе работы и/или оказывающие влияние на работу описанных в поставленной задаче технических объектов, а также установить их последовательность и причинно-следственные связи.</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Привести, при необходимости, графическое (схематическое) описание поставленной задачи.</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Формализовать задачу, т.е. сформулировать вводимые при решении задачи допущения, привести необходимые для её решения базовые физические соотношения (формулы). </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Определить есть ли необходимость в дополнительных исходных или справочных данных.</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Составить систему уравнений (математическую модель), решить её, получить аналитические соотношения для искомых величин.</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Произвести числовые расчеты, проверив соответствие единиц измерения физических величин.</a:t>
            </a:r>
            <a:endParaRPr lang="ru-RU" altLang="ru-RU" sz="2000" dirty="0" smtClean="0">
              <a:solidFill>
                <a:srgbClr val="FF0000"/>
              </a:solidFill>
              <a:latin typeface="Times New Roman" pitchFamily="18" charset="0"/>
              <a:cs typeface="Times New Roman" pitchFamily="18" charset="0"/>
            </a:endParaRP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Представить полученные результаты в соответствии с вопросами задачи.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432048"/>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Регламент</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prstClr val="black"/>
                </a:solidFill>
                <a:latin typeface="Times New Roman" pitchFamily="18" charset="0"/>
                <a:cs typeface="Times New Roman" pitchFamily="18" charset="0"/>
              </a:rPr>
              <a:pPr algn="ctr"/>
              <a:t>8</a:t>
            </a:fld>
            <a:endParaRPr lang="ru-RU" sz="2000" b="1" dirty="0">
              <a:solidFill>
                <a:prstClr val="black"/>
              </a:solidFill>
              <a:latin typeface="Times New Roman" pitchFamily="18" charset="0"/>
              <a:cs typeface="Times New Roman" pitchFamily="18" charset="0"/>
            </a:endParaRPr>
          </a:p>
        </p:txBody>
      </p:sp>
      <p:sp>
        <p:nvSpPr>
          <p:cNvPr id="53" name="TextBox 52"/>
          <p:cNvSpPr txBox="1"/>
          <p:nvPr/>
        </p:nvSpPr>
        <p:spPr>
          <a:xfrm>
            <a:off x="179512" y="764704"/>
            <a:ext cx="8784976" cy="2708434"/>
          </a:xfrm>
          <a:prstGeom prst="rect">
            <a:avLst/>
          </a:prstGeom>
          <a:noFill/>
        </p:spPr>
        <p:txBody>
          <a:bodyPr wrap="square" rtlCol="0">
            <a:spAutoFit/>
          </a:bodyPr>
          <a:lstStyle/>
          <a:p>
            <a:pPr marL="457200" indent="-457200" algn="just">
              <a:spcBef>
                <a:spcPts val="600"/>
              </a:spcBef>
              <a:spcAft>
                <a:spcPts val="600"/>
              </a:spcAft>
              <a:buFontTx/>
              <a:buAutoNum type="arabicPeriod"/>
            </a:pPr>
            <a:r>
              <a:rPr lang="ru-RU" altLang="ru-RU" sz="2000" dirty="0" smtClean="0">
                <a:solidFill>
                  <a:prstClr val="black"/>
                </a:solidFill>
                <a:latin typeface="Times New Roman" pitchFamily="18" charset="0"/>
                <a:cs typeface="Times New Roman" pitchFamily="18" charset="0"/>
              </a:rPr>
              <a:t>В билете </a:t>
            </a:r>
            <a:r>
              <a:rPr lang="ru-RU" altLang="ru-RU" sz="2000" b="1" dirty="0" smtClean="0">
                <a:solidFill>
                  <a:prstClr val="black"/>
                </a:solidFill>
                <a:latin typeface="Times New Roman" pitchFamily="18" charset="0"/>
                <a:cs typeface="Times New Roman" pitchFamily="18" charset="0"/>
              </a:rPr>
              <a:t>1 задача</a:t>
            </a:r>
            <a:r>
              <a:rPr lang="ru-RU" altLang="ru-RU" sz="2000" dirty="0" smtClean="0">
                <a:solidFill>
                  <a:prstClr val="black"/>
                </a:solidFill>
                <a:latin typeface="Times New Roman" pitchFamily="18" charset="0"/>
                <a:cs typeface="Times New Roman" pitchFamily="18" charset="0"/>
              </a:rPr>
              <a:t>, содержащая </a:t>
            </a:r>
            <a:r>
              <a:rPr lang="ru-RU" altLang="ru-RU" sz="2000" b="1" dirty="0" smtClean="0">
                <a:solidFill>
                  <a:prstClr val="black"/>
                </a:solidFill>
                <a:latin typeface="Times New Roman" pitchFamily="18" charset="0"/>
                <a:cs typeface="Times New Roman" pitchFamily="18" charset="0"/>
              </a:rPr>
              <a:t>2..3 вопроса</a:t>
            </a:r>
            <a:r>
              <a:rPr lang="ru-RU" altLang="ru-RU" sz="2000" dirty="0" smtClean="0">
                <a:solidFill>
                  <a:prstClr val="black"/>
                </a:solidFill>
                <a:latin typeface="Times New Roman" pitchFamily="18" charset="0"/>
                <a:cs typeface="Times New Roman" pitchFamily="18" charset="0"/>
              </a:rPr>
              <a:t>.</a:t>
            </a:r>
          </a:p>
          <a:p>
            <a:pPr marL="457200" indent="-457200" algn="just">
              <a:spcBef>
                <a:spcPts val="600"/>
              </a:spcBef>
              <a:spcAft>
                <a:spcPts val="600"/>
              </a:spcAft>
              <a:buFontTx/>
              <a:buAutoNum type="arabicPeriod"/>
            </a:pPr>
            <a:r>
              <a:rPr lang="ru-RU" altLang="ru-RU" sz="2000" dirty="0" smtClean="0">
                <a:solidFill>
                  <a:prstClr val="black"/>
                </a:solidFill>
                <a:latin typeface="Times New Roman" pitchFamily="18" charset="0"/>
                <a:cs typeface="Times New Roman" pitchFamily="18" charset="0"/>
              </a:rPr>
              <a:t>Время на решение задачи: </a:t>
            </a:r>
            <a:r>
              <a:rPr lang="ru-RU" altLang="ru-RU" sz="2000" b="1" dirty="0" smtClean="0">
                <a:solidFill>
                  <a:prstClr val="black"/>
                </a:solidFill>
                <a:latin typeface="Times New Roman" pitchFamily="18" charset="0"/>
                <a:cs typeface="Times New Roman" pitchFamily="18" charset="0"/>
              </a:rPr>
              <a:t>80 минут</a:t>
            </a:r>
            <a:r>
              <a:rPr lang="ru-RU" altLang="ru-RU" sz="2000" dirty="0" smtClean="0">
                <a:solidFill>
                  <a:prstClr val="black"/>
                </a:solidFill>
                <a:latin typeface="Times New Roman" pitchFamily="18" charset="0"/>
                <a:cs typeface="Times New Roman" pitchFamily="18" charset="0"/>
              </a:rPr>
              <a:t>.</a:t>
            </a:r>
          </a:p>
          <a:p>
            <a:pPr marL="457200" indent="-457200" algn="just">
              <a:spcBef>
                <a:spcPts val="600"/>
              </a:spcBef>
              <a:spcAft>
                <a:spcPts val="600"/>
              </a:spcAft>
              <a:buFontTx/>
              <a:buAutoNum type="arabicPeriod"/>
            </a:pPr>
            <a:r>
              <a:rPr lang="ru-RU" altLang="ru-RU" sz="2000" dirty="0" smtClean="0">
                <a:solidFill>
                  <a:prstClr val="black"/>
                </a:solidFill>
                <a:latin typeface="Times New Roman" pitchFamily="18" charset="0"/>
                <a:cs typeface="Times New Roman" pitchFamily="18" charset="0"/>
              </a:rPr>
              <a:t>Время на защиту: </a:t>
            </a:r>
            <a:r>
              <a:rPr lang="ru-RU" altLang="ru-RU" sz="2000" b="1" dirty="0" smtClean="0">
                <a:solidFill>
                  <a:prstClr val="black"/>
                </a:solidFill>
                <a:latin typeface="Times New Roman" pitchFamily="18" charset="0"/>
                <a:cs typeface="Times New Roman" pitchFamily="18" charset="0"/>
              </a:rPr>
              <a:t>5 минут</a:t>
            </a:r>
            <a:r>
              <a:rPr lang="ru-RU" altLang="ru-RU" sz="2000" dirty="0" smtClean="0">
                <a:solidFill>
                  <a:prstClr val="black"/>
                </a:solidFill>
                <a:latin typeface="Times New Roman" pitchFamily="18" charset="0"/>
                <a:cs typeface="Times New Roman" pitchFamily="18" charset="0"/>
              </a:rPr>
              <a:t> (включая ответы на вопросы).</a:t>
            </a:r>
          </a:p>
          <a:p>
            <a:pPr marL="457200" indent="-457200" algn="just">
              <a:spcBef>
                <a:spcPts val="600"/>
              </a:spcBef>
              <a:spcAft>
                <a:spcPts val="600"/>
              </a:spcAft>
              <a:buFontTx/>
              <a:buAutoNum type="arabicPeriod"/>
            </a:pPr>
            <a:r>
              <a:rPr lang="ru-RU" altLang="ru-RU" sz="2000" dirty="0" smtClean="0">
                <a:solidFill>
                  <a:prstClr val="black"/>
                </a:solidFill>
                <a:latin typeface="Times New Roman" pitchFamily="18" charset="0"/>
                <a:cs typeface="Times New Roman" pitchFamily="18" charset="0"/>
              </a:rPr>
              <a:t>Максимально количество баллов:</a:t>
            </a:r>
          </a:p>
          <a:p>
            <a:pPr marL="457200" indent="-457200" algn="ctr">
              <a:spcBef>
                <a:spcPts val="600"/>
              </a:spcBef>
              <a:spcAft>
                <a:spcPts val="600"/>
              </a:spcAft>
            </a:pPr>
            <a:r>
              <a:rPr lang="ru-RU" altLang="ru-RU" sz="2000" b="1" dirty="0" smtClean="0">
                <a:solidFill>
                  <a:prstClr val="black"/>
                </a:solidFill>
                <a:latin typeface="Times New Roman" pitchFamily="18" charset="0"/>
                <a:cs typeface="Times New Roman" pitchFamily="18" charset="0"/>
              </a:rPr>
              <a:t>50 баллов </a:t>
            </a:r>
            <a:r>
              <a:rPr lang="ru-RU" altLang="ru-RU" sz="2000" dirty="0" smtClean="0">
                <a:solidFill>
                  <a:prstClr val="black"/>
                </a:solidFill>
                <a:latin typeface="Times New Roman" pitchFamily="18" charset="0"/>
                <a:cs typeface="Times New Roman" pitchFamily="18" charset="0"/>
              </a:rPr>
              <a:t>(Решение) + </a:t>
            </a:r>
            <a:r>
              <a:rPr lang="ru-RU" altLang="ru-RU" sz="2000" b="1" dirty="0" smtClean="0">
                <a:solidFill>
                  <a:prstClr val="black"/>
                </a:solidFill>
                <a:latin typeface="Times New Roman" pitchFamily="18" charset="0"/>
                <a:cs typeface="Times New Roman" pitchFamily="18" charset="0"/>
              </a:rPr>
              <a:t>10 баллов</a:t>
            </a:r>
            <a:r>
              <a:rPr lang="ru-RU" altLang="ru-RU" sz="2000" dirty="0" smtClean="0">
                <a:solidFill>
                  <a:prstClr val="black"/>
                </a:solidFill>
                <a:latin typeface="Times New Roman" pitchFamily="18" charset="0"/>
                <a:cs typeface="Times New Roman" pitchFamily="18" charset="0"/>
              </a:rPr>
              <a:t> (Защита) = </a:t>
            </a:r>
            <a:r>
              <a:rPr lang="ru-RU" altLang="ru-RU" sz="2000" b="1" dirty="0" smtClean="0">
                <a:solidFill>
                  <a:prstClr val="black"/>
                </a:solidFill>
                <a:latin typeface="Times New Roman" pitchFamily="18" charset="0"/>
                <a:cs typeface="Times New Roman" pitchFamily="18" charset="0"/>
              </a:rPr>
              <a:t>60 баллов</a:t>
            </a:r>
            <a:r>
              <a:rPr lang="ru-RU" altLang="ru-RU" sz="2000" dirty="0" smtClean="0">
                <a:solidFill>
                  <a:prstClr val="black"/>
                </a:solidFill>
                <a:latin typeface="Times New Roman" pitchFamily="18" charset="0"/>
                <a:cs typeface="Times New Roman" pitchFamily="18" charset="0"/>
              </a:rPr>
              <a:t>.</a:t>
            </a:r>
          </a:p>
          <a:p>
            <a:pPr marL="457200" indent="-457200" algn="just">
              <a:spcBef>
                <a:spcPts val="600"/>
              </a:spcBef>
              <a:spcAft>
                <a:spcPts val="600"/>
              </a:spcAft>
              <a:buFont typeface="+mj-lt"/>
              <a:buAutoNum type="arabicPeriod" startAt="5"/>
            </a:pPr>
            <a:r>
              <a:rPr lang="ru-RU" altLang="ru-RU" sz="2000" dirty="0" smtClean="0">
                <a:solidFill>
                  <a:prstClr val="black"/>
                </a:solidFill>
                <a:latin typeface="Times New Roman" pitchFamily="18" charset="0"/>
                <a:cs typeface="Times New Roman" pitchFamily="18" charset="0"/>
              </a:rPr>
              <a:t>Без защиты работа </a:t>
            </a:r>
            <a:r>
              <a:rPr lang="ru-RU" altLang="ru-RU" sz="2000" b="1" dirty="0" smtClean="0">
                <a:solidFill>
                  <a:prstClr val="black"/>
                </a:solidFill>
                <a:latin typeface="Times New Roman" pitchFamily="18" charset="0"/>
                <a:cs typeface="Times New Roman" pitchFamily="18" charset="0"/>
              </a:rPr>
              <a:t>не засчитывается</a:t>
            </a:r>
            <a:r>
              <a:rPr lang="ru-RU" altLang="ru-RU" sz="2000" dirty="0" smtClean="0">
                <a:solidFill>
                  <a:prstClr val="black"/>
                </a:solidFill>
                <a:latin typeface="Times New Roman" pitchFamily="18" charset="0"/>
                <a:cs typeface="Times New Roman" pitchFamily="18" charset="0"/>
              </a:rPr>
              <a:t>.</a:t>
            </a:r>
          </a:p>
        </p:txBody>
      </p:sp>
      <p:cxnSp>
        <p:nvCxnSpPr>
          <p:cNvPr id="54" name="Gerade Verbindung 20"/>
          <p:cNvCxnSpPr/>
          <p:nvPr/>
        </p:nvCxnSpPr>
        <p:spPr>
          <a:xfrm>
            <a:off x="0" y="476672"/>
            <a:ext cx="9144000" cy="0"/>
          </a:xfrm>
          <a:prstGeom prst="line">
            <a:avLst/>
          </a:prstGeom>
          <a:ln w="1270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Условие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53" name="TextBox 52"/>
          <p:cNvSpPr txBox="1"/>
          <p:nvPr/>
        </p:nvSpPr>
        <p:spPr>
          <a:xfrm>
            <a:off x="323528" y="1002666"/>
            <a:ext cx="8496944" cy="4730590"/>
          </a:xfrm>
          <a:prstGeom prst="rect">
            <a:avLst/>
          </a:prstGeom>
          <a:noFill/>
        </p:spPr>
        <p:txBody>
          <a:bodyPr wrap="square" rtlCol="0">
            <a:spAutoFit/>
          </a:bodyPr>
          <a:lstStyle/>
          <a:p>
            <a:pPr marL="0" marR="0" lvl="0" indent="457200" algn="just" defTabSz="914400" rtl="0" eaLnBrk="1" fontAlgn="auto" latinLnBrk="0" hangingPunct="1">
              <a:lnSpc>
                <a:spcPct val="17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Для соединения двух проводов при помощи пайки требуется расплавить припой общей массой 0,25 г. В рассматриваемом случае в доступе отсутствует как паяльник, так и сеть 220 В. Зато есть сильный кузнец с 5 кг молотом, который он без труда разгоняет до 10 м/с. В качестве паяльника применяется гвоздь диаметром 4 мм, завернутый в стеклоткань (чтобы не остывал при контакте с воздухом). Цилиндрическая часть гвоздя длиной 20 мм обрабатывается молотом, в результате чего нагревается. В тепло переходит 20% кинетической энергии молота. Припою передается 30% тепловой энергии нагретой части гвоздя. </a:t>
            </a:r>
          </a:p>
        </p:txBody>
      </p:sp>
    </p:spTree>
    <p:extLst>
      <p:ext uri="{BB962C8B-B14F-4D97-AF65-F5344CB8AC3E}">
        <p14:creationId xmlns:p14="http://schemas.microsoft.com/office/powerpoint/2010/main" val="3156200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rgbClr val="000000"/>
          </a:solidFill>
          <a:round/>
          <a:headEnd/>
          <a:tailEnd type="triangle" w="med" len="me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3.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16127</TotalTime>
  <Words>2417</Words>
  <Application>Microsoft Office PowerPoint</Application>
  <PresentationFormat>Экран (4:3)</PresentationFormat>
  <Paragraphs>328</Paragraphs>
  <Slides>35</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3</vt:i4>
      </vt:variant>
      <vt:variant>
        <vt:lpstr>Внедренные серверы OLE</vt:lpstr>
      </vt:variant>
      <vt:variant>
        <vt:i4>2</vt:i4>
      </vt:variant>
      <vt:variant>
        <vt:lpstr>Заголовки слайдов</vt:lpstr>
      </vt:variant>
      <vt:variant>
        <vt:i4>35</vt:i4>
      </vt:variant>
    </vt:vector>
  </HeadingPairs>
  <TitlesOfParts>
    <vt:vector size="44" baseType="lpstr">
      <vt:lpstr>SimSun</vt:lpstr>
      <vt:lpstr>Arial</vt:lpstr>
      <vt:lpstr>Calibri</vt:lpstr>
      <vt:lpstr>Times New Roman</vt:lpstr>
      <vt:lpstr>Тема Office</vt:lpstr>
      <vt:lpstr>2_Тема Office</vt:lpstr>
      <vt:lpstr>3_Тема Office</vt:lpstr>
      <vt:lpstr>Equation</vt:lpstr>
      <vt:lpstr>MathType 7.0 Equation</vt:lpstr>
      <vt:lpstr>Презентация PowerPoint</vt:lpstr>
      <vt:lpstr>Технологическое направление</vt:lpstr>
      <vt:lpstr>Основные критерии оценивания решения задач</vt:lpstr>
      <vt:lpstr>Дополнительные критерии оценивания решения задач по технологическому направлению</vt:lpstr>
      <vt:lpstr>Дополнительные критерии оценивания  решения задач</vt:lpstr>
      <vt:lpstr>Критерии оценивания решения задач</vt:lpstr>
      <vt:lpstr>Общий алгоритм решения задач</vt:lpstr>
      <vt:lpstr>Регламент</vt:lpstr>
      <vt:lpstr>Задача 1. Условие</vt:lpstr>
      <vt:lpstr>Задача 1. Условие (продолжение)</vt:lpstr>
      <vt:lpstr>Задача 1. Решение</vt:lpstr>
      <vt:lpstr>Задача 1. Решение (продолжение)</vt:lpstr>
      <vt:lpstr>Задача 1. Решение (продолжение)</vt:lpstr>
      <vt:lpstr>Задача 1. Решение (продолжение)</vt:lpstr>
      <vt:lpstr>Задача 2. Условие</vt:lpstr>
      <vt:lpstr>Задача 2. Решение</vt:lpstr>
      <vt:lpstr>Задача 2. Решение (продолжение)</vt:lpstr>
      <vt:lpstr>Задача 2. Решение (продолжение)</vt:lpstr>
      <vt:lpstr>Задача 3. Условие</vt:lpstr>
      <vt:lpstr>Задача 3. Решение</vt:lpstr>
      <vt:lpstr>Задача 3. Решение (продолжение)</vt:lpstr>
      <vt:lpstr>Задача 4. Условие </vt:lpstr>
      <vt:lpstr>Задача 4. Условие (продолжение) </vt:lpstr>
      <vt:lpstr>Задача 4. Решение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ЛВ</dc:creator>
  <cp:lastModifiedBy>Leonov Victor</cp:lastModifiedBy>
  <cp:revision>1605</cp:revision>
  <dcterms:created xsi:type="dcterms:W3CDTF">2011-09-26T19:37:36Z</dcterms:created>
  <dcterms:modified xsi:type="dcterms:W3CDTF">2020-03-22T23:33:51Z</dcterms:modified>
</cp:coreProperties>
</file>